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5"/>
  </p:notesMasterIdLst>
  <p:sldIdLst>
    <p:sldId id="377" r:id="rId2"/>
    <p:sldId id="258" r:id="rId3"/>
    <p:sldId id="282" r:id="rId4"/>
    <p:sldId id="369" r:id="rId5"/>
    <p:sldId id="371" r:id="rId6"/>
    <p:sldId id="368" r:id="rId7"/>
    <p:sldId id="372" r:id="rId8"/>
    <p:sldId id="373" r:id="rId9"/>
    <p:sldId id="374" r:id="rId10"/>
    <p:sldId id="375" r:id="rId11"/>
    <p:sldId id="283" r:id="rId12"/>
    <p:sldId id="284" r:id="rId13"/>
    <p:sldId id="285" r:id="rId14"/>
    <p:sldId id="286" r:id="rId15"/>
    <p:sldId id="362"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7" r:id="rId56"/>
    <p:sldId id="363" r:id="rId57"/>
    <p:sldId id="364"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76" r:id="rId93"/>
    <p:sldId id="28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B5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214" autoAdjust="0"/>
  </p:normalViewPr>
  <p:slideViewPr>
    <p:cSldViewPr snapToGrid="0" snapToObjects="1" showGuides="1">
      <p:cViewPr varScale="1">
        <p:scale>
          <a:sx n="101" d="100"/>
          <a:sy n="101" d="100"/>
        </p:scale>
        <p:origin x="31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B32A9-C133-4401-8A29-CF384D1154D0}" type="datetimeFigureOut">
              <a:rPr lang="ru-RU" smtClean="0"/>
              <a:t>24.10.2019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7DD11-AA4F-4A65-8635-39B456FDD30B}" type="slidenum">
              <a:rPr lang="ru-RU" smtClean="0"/>
              <a:t>‹#›</a:t>
            </a:fld>
            <a:endParaRPr lang="ru-RU"/>
          </a:p>
        </p:txBody>
      </p:sp>
    </p:spTree>
    <p:extLst>
      <p:ext uri="{BB962C8B-B14F-4D97-AF65-F5344CB8AC3E}">
        <p14:creationId xmlns:p14="http://schemas.microsoft.com/office/powerpoint/2010/main" val="84517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u="sng" dirty="0" smtClean="0">
                <a:latin typeface="Times New Roman"/>
                <a:ea typeface="Calibri"/>
              </a:rPr>
              <a:t>У</a:t>
            </a:r>
            <a:r>
              <a:rPr lang="ru-RU" sz="1200" b="1" u="sng" dirty="0" smtClean="0">
                <a:effectLst/>
                <a:latin typeface="Times New Roman"/>
                <a:ea typeface="Calibri"/>
              </a:rPr>
              <a:t>правления финансами предприятия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 New Roman" pitchFamily="18" charset="0"/>
                <a:ea typeface="Calibri"/>
                <a:cs typeface="Times New Roman" pitchFamily="18" charset="0"/>
              </a:rPr>
              <a:t>Управление – целенаправленная деятельность субъекта управления, направленная на достижение определенного состояния управляемого объекта.</a:t>
            </a:r>
          </a:p>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7</a:t>
            </a:fld>
            <a:endParaRPr lang="ru-RU"/>
          </a:p>
        </p:txBody>
      </p:sp>
    </p:spTree>
    <p:extLst>
      <p:ext uri="{BB962C8B-B14F-4D97-AF65-F5344CB8AC3E}">
        <p14:creationId xmlns:p14="http://schemas.microsoft.com/office/powerpoint/2010/main" val="1628655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29</a:t>
            </a:fld>
            <a:endParaRPr lang="ru-RU"/>
          </a:p>
        </p:txBody>
      </p:sp>
    </p:spTree>
    <p:extLst>
      <p:ext uri="{BB962C8B-B14F-4D97-AF65-F5344CB8AC3E}">
        <p14:creationId xmlns:p14="http://schemas.microsoft.com/office/powerpoint/2010/main" val="58368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30</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564CFF-CCDD-4283-81F1-974C72D047E5}" type="slidenum">
              <a:rPr lang="en-US">
                <a:latin typeface="Times New Roman" pitchFamily="18" charset="0"/>
              </a:rPr>
              <a:pPr eaLnBrk="1" hangingPunct="1"/>
              <a:t>39</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70695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effectLst/>
                <a:latin typeface="+mn-lt"/>
                <a:ea typeface="+mn-ea"/>
                <a:cs typeface="+mn-cs"/>
              </a:rPr>
              <a:t>Универсальный банк</a:t>
            </a:r>
            <a:r>
              <a:rPr lang="ru-RU" sz="1200" b="0" i="0" kern="1200" dirty="0" smtClean="0">
                <a:solidFill>
                  <a:schemeClr val="tx1"/>
                </a:solidFill>
                <a:effectLst/>
                <a:latin typeface="+mn-lt"/>
                <a:ea typeface="+mn-ea"/>
                <a:cs typeface="+mn-cs"/>
              </a:rPr>
              <a:t> — </a:t>
            </a:r>
            <a:r>
              <a:rPr lang="ru-RU" sz="1200" b="1" i="0" kern="1200" dirty="0" smtClean="0">
                <a:solidFill>
                  <a:schemeClr val="tx1"/>
                </a:solidFill>
                <a:effectLst/>
                <a:latin typeface="+mn-lt"/>
                <a:ea typeface="+mn-ea"/>
                <a:cs typeface="+mn-cs"/>
              </a:rPr>
              <a:t>банк</a:t>
            </a:r>
            <a:r>
              <a:rPr lang="ru-RU" sz="1200" b="0" i="0" kern="1200" dirty="0" smtClean="0">
                <a:solidFill>
                  <a:schemeClr val="tx1"/>
                </a:solidFill>
                <a:effectLst/>
                <a:latin typeface="+mn-lt"/>
                <a:ea typeface="+mn-ea"/>
                <a:cs typeface="+mn-cs"/>
              </a:rPr>
              <a:t>, осуществляющий все или большинство основных видов банковских операций. </a:t>
            </a:r>
            <a:r>
              <a:rPr lang="ru-RU" sz="1200" b="1" i="0" kern="1200" dirty="0" smtClean="0">
                <a:solidFill>
                  <a:schemeClr val="tx1"/>
                </a:solidFill>
                <a:effectLst/>
                <a:latin typeface="+mn-lt"/>
                <a:ea typeface="+mn-ea"/>
                <a:cs typeface="+mn-cs"/>
              </a:rPr>
              <a:t>Универсальные банки</a:t>
            </a:r>
            <a:r>
              <a:rPr lang="ru-RU" sz="1200" b="0" i="0" kern="1200" dirty="0" smtClean="0">
                <a:solidFill>
                  <a:schemeClr val="tx1"/>
                </a:solidFill>
                <a:effectLst/>
                <a:latin typeface="+mn-lt"/>
                <a:ea typeface="+mn-ea"/>
                <a:cs typeface="+mn-cs"/>
              </a:rPr>
              <a:t> более устойчивы, чем специализированные</a:t>
            </a:r>
            <a:r>
              <a:rPr lang="en-US" sz="1200" b="0" i="0" kern="1200" dirty="0" smtClean="0">
                <a:solidFill>
                  <a:schemeClr val="tx1"/>
                </a:solidFill>
                <a:effectLst/>
                <a:latin typeface="+mn-lt"/>
                <a:ea typeface="+mn-ea"/>
                <a:cs typeface="+mn-cs"/>
              </a:rPr>
              <a:t> </a:t>
            </a:r>
            <a:r>
              <a:rPr lang="ru-RU" sz="1200" b="1" i="0" kern="1200" dirty="0" smtClean="0">
                <a:solidFill>
                  <a:schemeClr val="tx1"/>
                </a:solidFill>
                <a:effectLst/>
                <a:latin typeface="+mn-lt"/>
                <a:ea typeface="+mn-ea"/>
                <a:cs typeface="+mn-cs"/>
              </a:rPr>
              <a:t>банки</a:t>
            </a:r>
            <a:r>
              <a:rPr lang="ru-RU" sz="1200" b="0" i="0" kern="1200" dirty="0" smtClean="0">
                <a:solidFill>
                  <a:schemeClr val="tx1"/>
                </a:solidFill>
                <a:effectLst/>
                <a:latin typeface="+mn-lt"/>
                <a:ea typeface="+mn-ea"/>
                <a:cs typeface="+mn-cs"/>
              </a:rPr>
              <a:t>, так как сочетают коммерческую и инвестиционную деятельность.</a:t>
            </a:r>
            <a:endParaRPr lang="en-US" sz="1200" b="0" i="0" kern="1200" dirty="0" smtClean="0">
              <a:solidFill>
                <a:schemeClr val="tx1"/>
              </a:solidFill>
              <a:effectLst/>
              <a:latin typeface="+mn-lt"/>
              <a:ea typeface="+mn-ea"/>
              <a:cs typeface="+mn-cs"/>
            </a:endParaRPr>
          </a:p>
          <a:p>
            <a:pPr lvl="0"/>
            <a:r>
              <a:rPr lang="ru-RU" sz="1200" b="0" i="1" kern="1200" dirty="0" smtClean="0">
                <a:solidFill>
                  <a:schemeClr val="tx1"/>
                </a:solidFill>
                <a:effectLst/>
                <a:latin typeface="+mn-lt"/>
                <a:ea typeface="+mn-ea"/>
                <a:cs typeface="+mn-cs"/>
              </a:rPr>
              <a:t>Область распространения модели.</a:t>
            </a:r>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Немецкая модель используется в немецких и австрийских корпорациях. Некоторые элементы этой модели присутствуют также в Нидерландах и Скандинавии. Кроме этого, недавно некоторые корпорации Франции и Бельгии также начали применять элементы немецкой модели.</a:t>
            </a:r>
          </a:p>
          <a:p>
            <a:r>
              <a:rPr lang="ru-RU" sz="1200" i="1" kern="1200" dirty="0" smtClean="0">
                <a:solidFill>
                  <a:schemeClr val="tx1"/>
                </a:solidFill>
                <a:effectLst/>
                <a:latin typeface="+mn-lt"/>
                <a:ea typeface="+mn-ea"/>
                <a:cs typeface="+mn-cs"/>
              </a:rPr>
              <a:t>2. Ключевые участники реализации модели.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Банки играют особую роль в реализации немецкой модели, поскольку являются долгосрочными акционерами корпораций. Представители банков выбираются в Советы директоров, их представительство в составе Совета директоров постоянно. Банк выступает акционером и кредитором, эмитентом ценных бумаг и долговых обязательств, депозитарием и голосующим агентом на ежегодных общих собраниях акционеров.</a:t>
            </a:r>
          </a:p>
          <a:p>
            <a:r>
              <a:rPr lang="ru-RU" sz="1200" kern="1200" dirty="0" smtClean="0">
                <a:solidFill>
                  <a:schemeClr val="tx1"/>
                </a:solidFill>
                <a:effectLst/>
                <a:latin typeface="+mn-lt"/>
                <a:ea typeface="+mn-ea"/>
                <a:cs typeface="+mn-cs"/>
              </a:rPr>
              <a:t>В виду того, что Совет директоров в немецкой модели представляет собой двухпалатный орган, то в состав ключевых участников выделены отдельно обе палаты его составляющие: Правление и Наблюдательный Совет. Правление (Исполнительный Совет) состоит из менеджеров корпорации, Наблюдательный Совет  - из представителей рабочих, служащих корпорации и акционеров. Обе палаты функционируют раздельно – </a:t>
            </a:r>
            <a:r>
              <a:rPr lang="ru-RU" sz="1200" kern="1200" dirty="0" err="1" smtClean="0">
                <a:solidFill>
                  <a:schemeClr val="tx1"/>
                </a:solidFill>
                <a:effectLst/>
                <a:latin typeface="+mn-lt"/>
                <a:ea typeface="+mn-ea"/>
                <a:cs typeface="+mn-cs"/>
              </a:rPr>
              <a:t>недопускается</a:t>
            </a:r>
            <a:r>
              <a:rPr lang="ru-RU" sz="1200" kern="1200" dirty="0" smtClean="0">
                <a:solidFill>
                  <a:schemeClr val="tx1"/>
                </a:solidFill>
                <a:effectLst/>
                <a:latin typeface="+mn-lt"/>
                <a:ea typeface="+mn-ea"/>
                <a:cs typeface="+mn-cs"/>
              </a:rPr>
              <a:t> одновременное участие в составе Правления и Наблюдательного Совета одного и того же лица. </a:t>
            </a:r>
          </a:p>
          <a:p>
            <a:r>
              <a:rPr lang="ru-RU" sz="1200" i="1" kern="1200" dirty="0" smtClean="0">
                <a:solidFill>
                  <a:schemeClr val="tx1"/>
                </a:solidFill>
                <a:effectLst/>
                <a:latin typeface="+mn-lt"/>
                <a:ea typeface="+mn-ea"/>
                <a:cs typeface="+mn-cs"/>
              </a:rPr>
              <a:t>3. Структура владения акциями.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Основными акционерами в Германии являются банки и корпорации. В Германии корпорации также являются акционерами и могут иметь долгосрочные вложения в других </a:t>
            </a:r>
            <a:r>
              <a:rPr lang="ru-RU" sz="1200" kern="1200" dirty="0" err="1" smtClean="0">
                <a:solidFill>
                  <a:schemeClr val="tx1"/>
                </a:solidFill>
                <a:effectLst/>
                <a:latin typeface="+mn-lt"/>
                <a:ea typeface="+mn-ea"/>
                <a:cs typeface="+mn-cs"/>
              </a:rPr>
              <a:t>неаффилированных</a:t>
            </a:r>
            <a:r>
              <a:rPr lang="ru-RU" sz="1200" kern="1200" dirty="0" smtClean="0">
                <a:solidFill>
                  <a:schemeClr val="tx1"/>
                </a:solidFill>
                <a:effectLst/>
                <a:latin typeface="+mn-lt"/>
                <a:ea typeface="+mn-ea"/>
                <a:cs typeface="+mn-cs"/>
              </a:rPr>
              <a:t> корпорациях, т. е. корпорациях, не принадлежащих к определенной группе связанных (коммерчески или промышленно) между собой корпораций. </a:t>
            </a:r>
          </a:p>
          <a:p>
            <a:r>
              <a:rPr lang="ru-RU" sz="1200" kern="1200" dirty="0" smtClean="0">
                <a:solidFill>
                  <a:schemeClr val="tx1"/>
                </a:solidFill>
                <a:effectLst/>
                <a:latin typeface="+mn-lt"/>
                <a:ea typeface="+mn-ea"/>
                <a:cs typeface="+mn-cs"/>
              </a:rPr>
              <a:t>Иностранные инвесторы до недавнего времени не оказывали существенного влияния на немецкую систему, однако в настоящее время их роль возрастает.</a:t>
            </a:r>
          </a:p>
          <a:p>
            <a:r>
              <a:rPr lang="ru-RU" sz="1200" b="0" i="1" kern="1200" dirty="0" smtClean="0">
                <a:solidFill>
                  <a:schemeClr val="tx1"/>
                </a:solidFill>
                <a:effectLst/>
                <a:latin typeface="+mn-lt"/>
                <a:ea typeface="+mn-ea"/>
                <a:cs typeface="+mn-cs"/>
              </a:rPr>
              <a:t>4. Состав Совета директоров.</a:t>
            </a:r>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Как говорилось выше, Совет директоров в немецкой модели представляет собой двухпалатный орган. Наблюдательный Совет назначает и распускает Правление, утверждает решения руководства и дает рекомендации Правлению. Численность Наблюдательного Совета устанавливается законом. В небольших корпорациях (численностью менее 500) акционеры избирают весь Наблюдательный Совет. В средних корпорациях (размер корпорации зависит от размера фондов и средств и количества сотрудников) сотрудники избирают одну треть Наблюдательного Совета, состоящего из 9 чел. В больших корпорациях сотрудники избирают половину Наблюдательного Совета, состоящего из 20 чел.</a:t>
            </a:r>
          </a:p>
          <a:p>
            <a:r>
              <a:rPr lang="ru-RU" sz="1200" b="0" i="1" kern="1200" dirty="0" smtClean="0">
                <a:solidFill>
                  <a:schemeClr val="tx1"/>
                </a:solidFill>
                <a:effectLst/>
                <a:latin typeface="+mn-lt"/>
                <a:ea typeface="+mn-ea"/>
                <a:cs typeface="+mn-cs"/>
              </a:rPr>
              <a:t>5. Требования к раскрытию информации.</a:t>
            </a:r>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Германии разработаны достаточно строгие правила раскрытия информации. Корпорации должны предоставлять в годовом отчете или на общих собраниях следующую информацию: </a:t>
            </a:r>
          </a:p>
          <a:p>
            <a:r>
              <a:rPr lang="ru-RU" sz="1200" kern="1200" dirty="0" smtClean="0">
                <a:solidFill>
                  <a:schemeClr val="tx1"/>
                </a:solidFill>
                <a:effectLst/>
                <a:latin typeface="+mn-lt"/>
                <a:ea typeface="+mn-ea"/>
                <a:cs typeface="+mn-cs"/>
              </a:rPr>
              <a:t>- финансовую отчетность за каждое полугодие; </a:t>
            </a:r>
          </a:p>
          <a:p>
            <a:r>
              <a:rPr lang="ru-RU" sz="1200" kern="1200" dirty="0" smtClean="0">
                <a:solidFill>
                  <a:schemeClr val="tx1"/>
                </a:solidFill>
                <a:effectLst/>
                <a:latin typeface="+mn-lt"/>
                <a:ea typeface="+mn-ea"/>
                <a:cs typeface="+mn-cs"/>
              </a:rPr>
              <a:t>- данные о структуре капитала; </a:t>
            </a:r>
          </a:p>
          <a:p>
            <a:r>
              <a:rPr lang="ru-RU" sz="1200" kern="1200" dirty="0" smtClean="0">
                <a:solidFill>
                  <a:schemeClr val="tx1"/>
                </a:solidFill>
                <a:effectLst/>
                <a:latin typeface="+mn-lt"/>
                <a:ea typeface="+mn-ea"/>
                <a:cs typeface="+mn-cs"/>
              </a:rPr>
              <a:t>- ограниченную информацию о каждом кандидате в Наблюдательный Совет (с указанием имени и фамилии, адреса, места работы и занимаемой должности);</a:t>
            </a:r>
          </a:p>
          <a:p>
            <a:r>
              <a:rPr lang="ru-RU" sz="1200" kern="1200" dirty="0" smtClean="0">
                <a:solidFill>
                  <a:schemeClr val="tx1"/>
                </a:solidFill>
                <a:effectLst/>
                <a:latin typeface="+mn-lt"/>
                <a:ea typeface="+mn-ea"/>
                <a:cs typeface="+mn-cs"/>
              </a:rPr>
              <a:t>- совокупную информацию о вознаграждениях, выплачиваемых членам Правления и Наблюдательного Совета;</a:t>
            </a:r>
          </a:p>
          <a:p>
            <a:r>
              <a:rPr lang="ru-RU" sz="1200" kern="1200" dirty="0" smtClean="0">
                <a:solidFill>
                  <a:schemeClr val="tx1"/>
                </a:solidFill>
                <a:effectLst/>
                <a:latin typeface="+mn-lt"/>
                <a:ea typeface="+mn-ea"/>
                <a:cs typeface="+mn-cs"/>
              </a:rPr>
              <a:t>- данные об акционерах, владеющих более 5% акций корпорации; </a:t>
            </a:r>
          </a:p>
          <a:p>
            <a:r>
              <a:rPr lang="ru-RU" sz="1200" kern="1200" dirty="0" smtClean="0">
                <a:solidFill>
                  <a:schemeClr val="tx1"/>
                </a:solidFill>
                <a:effectLst/>
                <a:latin typeface="+mn-lt"/>
                <a:ea typeface="+mn-ea"/>
                <a:cs typeface="+mn-cs"/>
              </a:rPr>
              <a:t>- информацию о возможном слиянии или реорганизации; </a:t>
            </a:r>
          </a:p>
          <a:p>
            <a:r>
              <a:rPr lang="ru-RU" sz="1200" kern="1200" dirty="0" smtClean="0">
                <a:solidFill>
                  <a:schemeClr val="tx1"/>
                </a:solidFill>
                <a:effectLst/>
                <a:latin typeface="+mn-lt"/>
                <a:ea typeface="+mn-ea"/>
                <a:cs typeface="+mn-cs"/>
              </a:rPr>
              <a:t>- предлагаемые поправки к Уставу; </a:t>
            </a:r>
          </a:p>
          <a:p>
            <a:r>
              <a:rPr lang="ru-RU" sz="1200" kern="1200" dirty="0" smtClean="0">
                <a:solidFill>
                  <a:schemeClr val="tx1"/>
                </a:solidFill>
                <a:effectLst/>
                <a:latin typeface="+mn-lt"/>
                <a:ea typeface="+mn-ea"/>
                <a:cs typeface="+mn-cs"/>
              </a:rPr>
              <a:t>- имена лиц или название компаний, приглашаемых для аудиторской проверки.</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40</a:t>
            </a:fld>
            <a:endParaRPr lang="ru-RU"/>
          </a:p>
        </p:txBody>
      </p:sp>
    </p:spTree>
    <p:extLst>
      <p:ext uri="{BB962C8B-B14F-4D97-AF65-F5344CB8AC3E}">
        <p14:creationId xmlns:p14="http://schemas.microsoft.com/office/powerpoint/2010/main" val="407672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b="0" i="0" kern="1200" dirty="0" smtClean="0">
                <a:solidFill>
                  <a:schemeClr val="tx1"/>
                </a:solidFill>
                <a:effectLst/>
                <a:latin typeface="+mn-lt"/>
                <a:ea typeface="+mn-ea"/>
                <a:cs typeface="+mn-cs"/>
              </a:rPr>
              <a:t>В японском бизнесе банки играют весьма важную роль, и каждое предприятие стремится установить очень тесные отношения с одним из них. Такой банк называется главным банком компании. Он выполняет самые разные функции. Прежде всего, он является кредитором. «Главный банк является первым или вторым по объемам кредитования в 85% наиболее крупных японских компаниях». Одновременно банк является крупным акционером компании. «Для 16% компаний главный банк – самый крупный акционер, в 22% случаев – второй по величине, в 15% случаев – третий». Также банк выполняет роль финансового и инвестиционного аналитика. Он достаточно хорошо осведомлен о состоянии дел компании и может выполнять роль финансового консультанта. Главный банк может предупредить компанию о надвигающихся финансовых проблемах и помочь разработать программу выхода из кризиса. Если предприятие мелкое, то главный банк может даже вести бухгалтерский учет. Он является венчурным капиталистом, финансируя высоко рискованные проекты компаний.</a:t>
            </a:r>
          </a:p>
          <a:p>
            <a:r>
              <a:rPr lang="ru-RU" sz="1200" b="0" i="0" kern="1200" dirty="0" smtClean="0">
                <a:solidFill>
                  <a:schemeClr val="tx1"/>
                </a:solidFill>
                <a:effectLst/>
                <a:latin typeface="+mn-lt"/>
                <a:ea typeface="+mn-ea"/>
                <a:cs typeface="+mn-cs"/>
              </a:rPr>
              <a:t>Система пожизненного найма персонала не охватывает весь рынок труда в Японии. Доля тех, кто действительно всю трудовую жизнь остается в одной компании, приблизительно равна 50%. Здесь речь идет о некоей деловой культуре, где активно культивируется и играет важную роль для компании чувство сопричастности и отношение к компании как к семье. Считается важным, единожды появившись в трудовой семье, навсегда остаться ее членом. Но и у данного принципа существуют свои недостатки: данная система предполагает медленный, во многом заранее предопределенный карьерный рост. Подобная ситуация не всегда устраивает современную молодежь, которая живет в высоко динамичном мире.</a:t>
            </a:r>
          </a:p>
          <a:p>
            <a:r>
              <a:rPr lang="ru-RU" sz="1200" b="0" i="0" kern="1200" dirty="0" smtClean="0">
                <a:solidFill>
                  <a:schemeClr val="tx1"/>
                </a:solidFill>
                <a:effectLst/>
                <a:latin typeface="+mn-lt"/>
                <a:ea typeface="+mn-ea"/>
                <a:cs typeface="+mn-cs"/>
              </a:rPr>
              <a:t>К сетевой организации внешних взаимодействий компаний относят:</a:t>
            </a:r>
          </a:p>
          <a:p>
            <a:r>
              <a:rPr lang="ru-RU" sz="1200" b="0" i="0" kern="1200" dirty="0" smtClean="0">
                <a:solidFill>
                  <a:schemeClr val="tx1"/>
                </a:solidFill>
                <a:effectLst/>
                <a:latin typeface="+mn-lt"/>
                <a:ea typeface="+mn-ea"/>
                <a:cs typeface="+mn-cs"/>
              </a:rPr>
              <a:t>· Избирательное вмешательство;</a:t>
            </a:r>
          </a:p>
          <a:p>
            <a:r>
              <a:rPr lang="ru-RU" sz="1200" b="0" i="0" kern="1200" dirty="0" smtClean="0">
                <a:solidFill>
                  <a:schemeClr val="tx1"/>
                </a:solidFill>
                <a:effectLst/>
                <a:latin typeface="+mn-lt"/>
                <a:ea typeface="+mn-ea"/>
                <a:cs typeface="+mn-cs"/>
              </a:rPr>
              <a:t>· Внутригрупповая торговля;</a:t>
            </a:r>
          </a:p>
          <a:p>
            <a:r>
              <a:rPr lang="ru-RU" sz="1200" b="0" i="0" kern="1200" dirty="0" smtClean="0">
                <a:solidFill>
                  <a:schemeClr val="tx1"/>
                </a:solidFill>
                <a:effectLst/>
                <a:latin typeface="+mn-lt"/>
                <a:ea typeface="+mn-ea"/>
                <a:cs typeface="+mn-cs"/>
              </a:rPr>
              <a:t>· Практика внутригруппового передвижения менеджмента;</a:t>
            </a:r>
          </a:p>
          <a:p>
            <a:r>
              <a:rPr lang="ru-RU" sz="1200" b="0" i="0" kern="1200" dirty="0" smtClean="0">
                <a:solidFill>
                  <a:schemeClr val="tx1"/>
                </a:solidFill>
                <a:effectLst/>
                <a:latin typeface="+mn-lt"/>
                <a:ea typeface="+mn-ea"/>
                <a:cs typeface="+mn-cs"/>
              </a:rPr>
              <a:t>· Наличие сетевых элементов – советов, ассоциаций, клубов.</a:t>
            </a:r>
          </a:p>
          <a:p>
            <a:r>
              <a:rPr lang="ru-RU" sz="1200" b="0" i="0" kern="1200" dirty="0" smtClean="0">
                <a:solidFill>
                  <a:schemeClr val="tx1"/>
                </a:solidFill>
                <a:effectLst/>
                <a:latin typeface="+mn-lt"/>
                <a:ea typeface="+mn-ea"/>
                <a:cs typeface="+mn-cs"/>
              </a:rPr>
              <a:t>Многие компании в Японии объединяются в финансово-промышленные группы. Весьма часто наблюдается вмешательство в управленческий процесс со стороны других компаний группы. Нередко такие вмешательства осуществляет главный банк компании, корректируя ее финансовое положение. Практикуются совместные меры нескольких компаний по выводу из кризисного состояния какого-либо предприятия группы. Банкротство компаний, входящих в финансово-промышленные группы, - явление очень редкое, так как им оказывается не только финансовая, но и управленческая помощь. Вмешательство также может осуществляться с целью решения технологических проблем.</a:t>
            </a:r>
          </a:p>
          <a:p>
            <a:r>
              <a:rPr lang="ru-RU" sz="1200" b="0" i="0" kern="1200" dirty="0" smtClean="0">
                <a:solidFill>
                  <a:schemeClr val="tx1"/>
                </a:solidFill>
                <a:effectLst/>
                <a:latin typeface="+mn-lt"/>
                <a:ea typeface="+mn-ea"/>
                <a:cs typeface="+mn-cs"/>
              </a:rPr>
              <a:t>Внутригрупповая торговля – важный элемент сетевого взаимодействия внутри группы. В финансово-промышленных группах имеется центральная торговая компания и несколько торговых компаний второго плана. Основной ролью торговых компаний является координация деятельности группы по всем аспектам торговли. Многие материалы и комплектующие для производства покупаются и продаются внутри группы. Торговая компания не является центром генерирования прибыли, а выполняет функцию инфраструктурного элемента группы. Также она играет вспомогательную финансовую роль, являясь источником краткосрочных кредитов.</a:t>
            </a:r>
          </a:p>
          <a:p>
            <a:r>
              <a:rPr lang="ru-RU" sz="1200" b="0" i="0" kern="1200" dirty="0" smtClean="0">
                <a:solidFill>
                  <a:schemeClr val="tx1"/>
                </a:solidFill>
                <a:effectLst/>
                <a:latin typeface="+mn-lt"/>
                <a:ea typeface="+mn-ea"/>
                <a:cs typeface="+mn-cs"/>
              </a:rPr>
              <a:t>Широко распространена практика внутригруппового передвижения менеджмента. Например, менеджер сборочного завода может быть откомандирован на длительный срок на предприятие, поставляющее комплектующие, чтобы решить какую-либо проблему совместно. Уходящие на пенсию менеджеры верхнего уровня часто назначаются в совет директоров одной из компаний – поставщиков. Значимость такой практики заключается в создании личных отношений в среде менеджмента, которые способствовали бы глубокому обмену информацией и эффективному использованию совместного опыта и знаний.</a:t>
            </a:r>
          </a:p>
          <a:p>
            <a:r>
              <a:rPr lang="ru-RU" sz="1200" b="0" i="0" kern="1200" dirty="0" smtClean="0">
                <a:solidFill>
                  <a:schemeClr val="tx1"/>
                </a:solidFill>
                <a:effectLst/>
                <a:latin typeface="+mn-lt"/>
                <a:ea typeface="+mn-ea"/>
                <a:cs typeface="+mn-cs"/>
              </a:rPr>
              <a:t>Большую роль в японской модели управления корпорацией играют различные неформальные объединения – союзы, клубы, профессиональные ассоциации. Для финансово-промышленных групп наиболее влиятельным органом такого типа является президентский совет группы. Члены этого совета избираются из числа президентов основных компаний группы. Целью является лишь поддержание дружеских отношений между руководителями компаний. Президентский совет собирается ежемесячно. В его рамках проходит обмен важной информацией и согласование ключевых решений, касающихся деятельности группы.</a:t>
            </a:r>
          </a:p>
        </p:txBody>
      </p:sp>
      <p:sp>
        <p:nvSpPr>
          <p:cNvPr id="4" name="Номер слайда 3"/>
          <p:cNvSpPr>
            <a:spLocks noGrp="1"/>
          </p:cNvSpPr>
          <p:nvPr>
            <p:ph type="sldNum" sz="quarter" idx="10"/>
          </p:nvPr>
        </p:nvSpPr>
        <p:spPr/>
        <p:txBody>
          <a:bodyPr/>
          <a:lstStyle/>
          <a:p>
            <a:fld id="{3C113FF1-1BBF-408E-890E-67FAD5648191}" type="slidenum">
              <a:rPr lang="ru-RU" smtClean="0"/>
              <a:pPr/>
              <a:t>41</a:t>
            </a:fld>
            <a:endParaRPr lang="ru-RU"/>
          </a:p>
        </p:txBody>
      </p:sp>
    </p:spTree>
    <p:extLst>
      <p:ext uri="{BB962C8B-B14F-4D97-AF65-F5344CB8AC3E}">
        <p14:creationId xmlns:p14="http://schemas.microsoft.com/office/powerpoint/2010/main" val="341852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i="1" kern="1200" dirty="0" smtClean="0">
                <a:solidFill>
                  <a:schemeClr val="tx1"/>
                </a:solidFill>
                <a:effectLst/>
                <a:latin typeface="+mn-lt"/>
                <a:ea typeface="+mn-ea"/>
                <a:cs typeface="+mn-cs"/>
              </a:rPr>
              <a:t>Первый принцип:</a:t>
            </a:r>
            <a:r>
              <a:rPr lang="ru-RU" sz="1200" kern="1200" dirty="0" smtClean="0">
                <a:solidFill>
                  <a:schemeClr val="tx1"/>
                </a:solidFill>
                <a:effectLst/>
                <a:latin typeface="+mn-lt"/>
                <a:ea typeface="+mn-ea"/>
                <a:cs typeface="+mn-cs"/>
              </a:rPr>
              <a:t> максимизация прибыли для акционеров. Компания работает для того, чтобы ее акционеры получили наибольшую прибыль. Причем она должна соблюдать интересы не каких-либо отдельных групп акционеров (собственников) или менеджмента, а всех акционеров в совокупности.</a:t>
            </a:r>
          </a:p>
          <a:p>
            <a:r>
              <a:rPr lang="ru-RU" sz="1200" i="1" kern="1200" dirty="0" smtClean="0">
                <a:solidFill>
                  <a:schemeClr val="tx1"/>
                </a:solidFill>
                <a:effectLst/>
                <a:latin typeface="+mn-lt"/>
                <a:ea typeface="+mn-ea"/>
                <a:cs typeface="+mn-cs"/>
              </a:rPr>
              <a:t>Второй принцип</a:t>
            </a:r>
            <a:r>
              <a:rPr lang="ru-RU" sz="1200" kern="1200" dirty="0" smtClean="0">
                <a:solidFill>
                  <a:schemeClr val="tx1"/>
                </a:solidFill>
                <a:effectLst/>
                <a:latin typeface="+mn-lt"/>
                <a:ea typeface="+mn-ea"/>
                <a:cs typeface="+mn-cs"/>
              </a:rPr>
              <a:t> — открытость финансовой информации. Для акционеров, а также регулирующих органов (в России им является Федеральная служба по финансовым рынкам) нужно раскрывать информацию о финансах компании, подготовленную по международным стандартам бухгалтерского учета и </a:t>
            </a:r>
            <a:r>
              <a:rPr lang="ru-RU" sz="1200" kern="1200" dirty="0" err="1" smtClean="0">
                <a:solidFill>
                  <a:schemeClr val="tx1"/>
                </a:solidFill>
                <a:effectLst/>
                <a:latin typeface="+mn-lt"/>
                <a:ea typeface="+mn-ea"/>
                <a:cs typeface="+mn-cs"/>
              </a:rPr>
              <a:t>аудированную</a:t>
            </a:r>
            <a:r>
              <a:rPr lang="ru-RU" sz="1200" kern="1200" dirty="0" smtClean="0">
                <a:solidFill>
                  <a:schemeClr val="tx1"/>
                </a:solidFill>
                <a:effectLst/>
                <a:latin typeface="+mn-lt"/>
                <a:ea typeface="+mn-ea"/>
                <a:cs typeface="+mn-cs"/>
              </a:rPr>
              <a:t> независимым аудитором.</a:t>
            </a:r>
          </a:p>
          <a:p>
            <a:r>
              <a:rPr lang="ru-RU" sz="1200" i="1" kern="1200" dirty="0" smtClean="0">
                <a:solidFill>
                  <a:schemeClr val="tx1"/>
                </a:solidFill>
                <a:effectLst/>
                <a:latin typeface="+mn-lt"/>
                <a:ea typeface="+mn-ea"/>
                <a:cs typeface="+mn-cs"/>
              </a:rPr>
              <a:t>Третий принцип:</a:t>
            </a:r>
            <a:r>
              <a:rPr lang="ru-RU" sz="1200" kern="1200" dirty="0" smtClean="0">
                <a:solidFill>
                  <a:schemeClr val="tx1"/>
                </a:solidFill>
                <a:effectLst/>
                <a:latin typeface="+mn-lt"/>
                <a:ea typeface="+mn-ea"/>
                <a:cs typeface="+mn-cs"/>
              </a:rPr>
              <a:t> прозрачная структура собственности компании,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особенно в части, касающейся менеджмента, аффилированных структур и акционеров, владеющих более 5% акций.</a:t>
            </a:r>
          </a:p>
          <a:p>
            <a:r>
              <a:rPr lang="ru-RU" sz="1200" kern="1200" dirty="0" smtClean="0">
                <a:solidFill>
                  <a:schemeClr val="tx1"/>
                </a:solidFill>
                <a:effectLst/>
                <a:latin typeface="+mn-lt"/>
                <a:ea typeface="+mn-ea"/>
                <a:cs typeface="+mn-cs"/>
              </a:rPr>
              <a:t>Причем структуру собственности следует открывать до конечного собственника. </a:t>
            </a:r>
          </a:p>
          <a:p>
            <a:r>
              <a:rPr lang="ru-RU" dirty="0" smtClean="0"/>
              <a:t>Раскрытие информации и прозрачность</a:t>
            </a:r>
            <a:r>
              <a:rPr lang="ru-RU" sz="1200" i="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обыкновенные акции голосуют по правилу «одна акция — один голос». Этот принцип в нашей стране соблюдается. Другое дело, что не всегда важные решения, которые должны принимать акционеры, принимают именно на их уровне.</a:t>
            </a:r>
          </a:p>
          <a:p>
            <a:r>
              <a:rPr lang="ru-RU" sz="1200" i="1" kern="1200" dirty="0" smtClean="0">
                <a:solidFill>
                  <a:schemeClr val="tx1"/>
                </a:solidFill>
                <a:effectLst/>
                <a:latin typeface="+mn-lt"/>
                <a:ea typeface="+mn-ea"/>
                <a:cs typeface="+mn-cs"/>
              </a:rPr>
              <a:t>Пятый принцип:</a:t>
            </a:r>
            <a:r>
              <a:rPr lang="ru-RU" sz="1200" kern="1200" dirty="0" smtClean="0">
                <a:solidFill>
                  <a:schemeClr val="tx1"/>
                </a:solidFill>
                <a:effectLst/>
                <a:latin typeface="+mn-lt"/>
                <a:ea typeface="+mn-ea"/>
                <a:cs typeface="+mn-cs"/>
              </a:rPr>
              <a:t> совет директоров выбирают акционеры компании; перед ними же совет несет отчетность, а также включает в себя независимых директоров, которые не являются менеджерами компании.</a:t>
            </a:r>
          </a:p>
          <a:p>
            <a:r>
              <a:rPr lang="ru-RU" sz="1200" i="1" kern="1200" dirty="0" smtClean="0">
                <a:solidFill>
                  <a:schemeClr val="tx1"/>
                </a:solidFill>
                <a:effectLst/>
                <a:latin typeface="+mn-lt"/>
                <a:ea typeface="+mn-ea"/>
                <a:cs typeface="+mn-cs"/>
              </a:rPr>
              <a:t>Шестой принцип:</a:t>
            </a:r>
            <a:r>
              <a:rPr lang="ru-RU" sz="1200" kern="1200" dirty="0" smtClean="0">
                <a:solidFill>
                  <a:schemeClr val="tx1"/>
                </a:solidFill>
                <a:effectLst/>
                <a:latin typeface="+mn-lt"/>
                <a:ea typeface="+mn-ea"/>
                <a:cs typeface="+mn-cs"/>
              </a:rPr>
              <a:t> система поощрения внутри корпорации (заработная плата, премии, опционы и тому подобное) должна соответствовать интересам акционеров. Это означает, что, либо сотрудники компании являются ее же акционерами, либо получают акции компании в качестве бонуса. Если менеджер принимает решения, от которых зависит положение компании, то его заработок должен быть напрямую привязан к капитализации предприятия.</a:t>
            </a:r>
          </a:p>
          <a:p>
            <a:r>
              <a:rPr lang="ru-RU" sz="1200" i="1" kern="1200" dirty="0" smtClean="0">
                <a:solidFill>
                  <a:schemeClr val="tx1"/>
                </a:solidFill>
                <a:effectLst/>
                <a:latin typeface="+mn-lt"/>
                <a:ea typeface="+mn-ea"/>
                <a:cs typeface="+mn-cs"/>
              </a:rPr>
              <a:t>Седьмой принцип:</a:t>
            </a:r>
            <a:r>
              <a:rPr lang="ru-RU" sz="1200" kern="1200" dirty="0" smtClean="0">
                <a:solidFill>
                  <a:schemeClr val="tx1"/>
                </a:solidFill>
                <a:effectLst/>
                <a:latin typeface="+mn-lt"/>
                <a:ea typeface="+mn-ea"/>
                <a:cs typeface="+mn-cs"/>
              </a:rPr>
              <a:t> корпорации должны соблюдать законы тех стран, в которых они работают.</a:t>
            </a:r>
          </a:p>
          <a:p>
            <a:r>
              <a:rPr lang="ru-RU" sz="1200" i="1" kern="1200" dirty="0" smtClean="0">
                <a:solidFill>
                  <a:schemeClr val="tx1"/>
                </a:solidFill>
                <a:effectLst/>
                <a:latin typeface="+mn-lt"/>
                <a:ea typeface="+mn-ea"/>
                <a:cs typeface="+mn-cs"/>
              </a:rPr>
              <a:t>Восьмой принцип:</a:t>
            </a:r>
            <a:r>
              <a:rPr lang="ru-RU" sz="1200" kern="1200" dirty="0" smtClean="0">
                <a:solidFill>
                  <a:schemeClr val="tx1"/>
                </a:solidFill>
                <a:effectLst/>
                <a:latin typeface="+mn-lt"/>
                <a:ea typeface="+mn-ea"/>
                <a:cs typeface="+mn-cs"/>
              </a:rPr>
              <a:t> правительства и корпорации поддерживают постоянный диалог. </a:t>
            </a:r>
          </a:p>
          <a:p>
            <a:r>
              <a:rPr lang="ru-RU" sz="1200" kern="1200" dirty="0" smtClean="0">
                <a:solidFill>
                  <a:schemeClr val="tx1"/>
                </a:solidFill>
                <a:effectLst/>
                <a:latin typeface="+mn-lt"/>
                <a:ea typeface="+mn-ea"/>
                <a:cs typeface="+mn-cs"/>
              </a:rPr>
              <a:t>Принципы корпоративного управления, с одной стороны, и законодательство, с другой, должны находиться в процессе постоянной взаимной корректировки. </a:t>
            </a:r>
          </a:p>
        </p:txBody>
      </p:sp>
      <p:sp>
        <p:nvSpPr>
          <p:cNvPr id="4" name="Номер слайда 3"/>
          <p:cNvSpPr>
            <a:spLocks noGrp="1"/>
          </p:cNvSpPr>
          <p:nvPr>
            <p:ph type="sldNum" sz="quarter" idx="10"/>
          </p:nvPr>
        </p:nvSpPr>
        <p:spPr/>
        <p:txBody>
          <a:bodyPr/>
          <a:lstStyle/>
          <a:p>
            <a:fld id="{3C113FF1-1BBF-408E-890E-67FAD5648191}" type="slidenum">
              <a:rPr lang="ru-RU" smtClean="0"/>
              <a:pPr/>
              <a:t>45</a:t>
            </a:fld>
            <a:endParaRPr lang="ru-RU"/>
          </a:p>
        </p:txBody>
      </p:sp>
    </p:spTree>
    <p:extLst>
      <p:ext uri="{BB962C8B-B14F-4D97-AF65-F5344CB8AC3E}">
        <p14:creationId xmlns:p14="http://schemas.microsoft.com/office/powerpoint/2010/main" val="177066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i="1" kern="1200" dirty="0" smtClean="0">
                <a:solidFill>
                  <a:schemeClr val="tx1"/>
                </a:solidFill>
                <a:effectLst/>
                <a:latin typeface="+mn-lt"/>
                <a:ea typeface="+mn-ea"/>
                <a:cs typeface="+mn-cs"/>
              </a:rPr>
              <a:t>Первый принцип:</a:t>
            </a:r>
            <a:r>
              <a:rPr lang="ru-RU" sz="120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Принцип І.D</a:t>
            </a:r>
            <a:r>
              <a:rPr lang="ru-RU" sz="1200" b="0" i="1" kern="1200" dirty="0" smtClean="0">
                <a:solidFill>
                  <a:schemeClr val="tx1"/>
                </a:solidFill>
                <a:effectLst/>
                <a:latin typeface="+mn-lt"/>
                <a:ea typeface="+mn-ea"/>
                <a:cs typeface="+mn-cs"/>
              </a:rPr>
              <a:t> «Фондовые рынки должны под­держивать эффективное корпоративное управ­ление».</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Права акционеров: </a:t>
            </a:r>
            <a:r>
              <a:rPr lang="ru-RU" sz="1200" kern="1200" dirty="0" smtClean="0">
                <a:solidFill>
                  <a:schemeClr val="tx1"/>
                </a:solidFill>
                <a:effectLst/>
                <a:latin typeface="+mn-lt"/>
                <a:ea typeface="+mn-ea"/>
                <a:cs typeface="+mn-cs"/>
              </a:rPr>
              <a:t>максимизация прибыли для акционеров. Компания работает для того, чтобы ее акционеры получили наибольшую прибыль. Причем она должна соблюдать интересы не каких-либо отдельных групп акционеров (собственников) или менеджмента, а всех акционеров в совокупности. </a:t>
            </a:r>
            <a:r>
              <a:rPr lang="ru-RU" sz="1200" i="1" kern="1200" dirty="0" smtClean="0">
                <a:solidFill>
                  <a:schemeClr val="tx1"/>
                </a:solidFill>
                <a:effectLst/>
                <a:latin typeface="+mn-lt"/>
                <a:ea typeface="+mn-ea"/>
                <a:cs typeface="+mn-cs"/>
              </a:rPr>
              <a:t>О</a:t>
            </a:r>
            <a:r>
              <a:rPr lang="ru-RU" sz="1200" kern="1200" dirty="0" smtClean="0">
                <a:solidFill>
                  <a:schemeClr val="tx1"/>
                </a:solidFill>
                <a:effectLst/>
                <a:latin typeface="+mn-lt"/>
                <a:ea typeface="+mn-ea"/>
                <a:cs typeface="+mn-cs"/>
              </a:rPr>
              <a:t>ткрытость финансовой информации. Для акционеров, а также регулирующих органов (в России им является Федеральная служба по финансовым рынкам) нужно раскрывать информацию о финансах компании, подготовленную по международным стандартам бухгалтерского учета и </a:t>
            </a:r>
            <a:r>
              <a:rPr lang="ru-RU" sz="1200" kern="1200" dirty="0" err="1" smtClean="0">
                <a:solidFill>
                  <a:schemeClr val="tx1"/>
                </a:solidFill>
                <a:effectLst/>
                <a:latin typeface="+mn-lt"/>
                <a:ea typeface="+mn-ea"/>
                <a:cs typeface="+mn-cs"/>
              </a:rPr>
              <a:t>аудированную</a:t>
            </a:r>
            <a:r>
              <a:rPr lang="ru-RU" sz="1200" kern="1200" dirty="0" smtClean="0">
                <a:solidFill>
                  <a:schemeClr val="tx1"/>
                </a:solidFill>
                <a:effectLst/>
                <a:latin typeface="+mn-lt"/>
                <a:ea typeface="+mn-ea"/>
                <a:cs typeface="+mn-cs"/>
              </a:rPr>
              <a:t> независимым аудитором.</a:t>
            </a:r>
          </a:p>
          <a:p>
            <a:r>
              <a:rPr lang="ru-RU" dirty="0" smtClean="0"/>
              <a:t>Роль заинтересованных сторон </a:t>
            </a:r>
            <a:r>
              <a:rPr lang="ru-RU" sz="1200" kern="1200" dirty="0" smtClean="0">
                <a:solidFill>
                  <a:schemeClr val="tx1"/>
                </a:solidFill>
                <a:effectLst/>
                <a:latin typeface="+mn-lt"/>
                <a:ea typeface="+mn-ea"/>
                <a:cs typeface="+mn-cs"/>
              </a:rPr>
              <a:t> прозрачная структура собственности компании, особенно в части, касающейся менеджмента, аффилированных структур и акционеров, владеющих более 5% акций. Причем структуру собственности следует открывать до конечного собственника. </a:t>
            </a:r>
          </a:p>
          <a:p>
            <a:r>
              <a:rPr lang="ru-RU" sz="1200" i="1" kern="1200" dirty="0" smtClean="0">
                <a:solidFill>
                  <a:schemeClr val="tx1"/>
                </a:solidFill>
                <a:effectLst/>
                <a:latin typeface="+mn-lt"/>
                <a:ea typeface="+mn-ea"/>
                <a:cs typeface="+mn-cs"/>
              </a:rPr>
              <a:t>Четвертый принцип:</a:t>
            </a:r>
            <a:r>
              <a:rPr lang="ru-RU" sz="1200" kern="1200" dirty="0" smtClean="0">
                <a:solidFill>
                  <a:schemeClr val="tx1"/>
                </a:solidFill>
                <a:effectLst/>
                <a:latin typeface="+mn-lt"/>
                <a:ea typeface="+mn-ea"/>
                <a:cs typeface="+mn-cs"/>
              </a:rPr>
              <a:t> обыкновенные акции голосуют по правилу «одна акция — один голос». Этот принцип в России соблюдается. Другое дело, что не всегда важные решения, которые должны принимать акционеры, принимают именно на их уровне.</a:t>
            </a:r>
          </a:p>
          <a:p>
            <a:r>
              <a:rPr lang="ru-RU" sz="1200" i="1" kern="1200" dirty="0" smtClean="0">
                <a:solidFill>
                  <a:schemeClr val="tx1"/>
                </a:solidFill>
                <a:effectLst/>
                <a:latin typeface="+mn-lt"/>
                <a:ea typeface="+mn-ea"/>
                <a:cs typeface="+mn-cs"/>
              </a:rPr>
              <a:t>Пятый принцип:</a:t>
            </a:r>
            <a:r>
              <a:rPr lang="ru-RU" sz="1200" kern="1200" dirty="0" smtClean="0">
                <a:solidFill>
                  <a:schemeClr val="tx1"/>
                </a:solidFill>
                <a:effectLst/>
                <a:latin typeface="+mn-lt"/>
                <a:ea typeface="+mn-ea"/>
                <a:cs typeface="+mn-cs"/>
              </a:rPr>
              <a:t> совет директоров выбирают акционеры компании; перед ними же совет несет отчетность, а также включает в себя независимых директоров, которые не являются менеджерами компании.</a:t>
            </a:r>
          </a:p>
          <a:p>
            <a:r>
              <a:rPr lang="ru-RU" sz="1200" i="1" kern="1200" dirty="0" smtClean="0">
                <a:solidFill>
                  <a:schemeClr val="tx1"/>
                </a:solidFill>
                <a:effectLst/>
                <a:latin typeface="+mn-lt"/>
                <a:ea typeface="+mn-ea"/>
                <a:cs typeface="+mn-cs"/>
              </a:rPr>
              <a:t>Шестой принцип:</a:t>
            </a:r>
            <a:r>
              <a:rPr lang="ru-RU" sz="1200" kern="1200" dirty="0" smtClean="0">
                <a:solidFill>
                  <a:schemeClr val="tx1"/>
                </a:solidFill>
                <a:effectLst/>
                <a:latin typeface="+mn-lt"/>
                <a:ea typeface="+mn-ea"/>
                <a:cs typeface="+mn-cs"/>
              </a:rPr>
              <a:t> система поощрения внутри корпорации (заработная плата, премии, опционы и тому подобное) должна соответствовать интересам акционеров. Это означает, что, либо сотрудники компании являются ее же акционерами, либо получают акции компании в качестве бонуса. Если менеджер принимает решения, от которых зависит положение компании, то его заработок должен быть напрямую привязан к капитализации предприятия.</a:t>
            </a:r>
          </a:p>
          <a:p>
            <a:r>
              <a:rPr lang="ru-RU" sz="1200" i="1" kern="1200" dirty="0" smtClean="0">
                <a:solidFill>
                  <a:schemeClr val="tx1"/>
                </a:solidFill>
                <a:effectLst/>
                <a:latin typeface="+mn-lt"/>
                <a:ea typeface="+mn-ea"/>
                <a:cs typeface="+mn-cs"/>
              </a:rPr>
              <a:t>Седьмой принцип:</a:t>
            </a:r>
            <a:r>
              <a:rPr lang="ru-RU" sz="1200" kern="1200" dirty="0" smtClean="0">
                <a:solidFill>
                  <a:schemeClr val="tx1"/>
                </a:solidFill>
                <a:effectLst/>
                <a:latin typeface="+mn-lt"/>
                <a:ea typeface="+mn-ea"/>
                <a:cs typeface="+mn-cs"/>
              </a:rPr>
              <a:t> корпорации должны соблюдать законы тех стран, в которых они работают.</a:t>
            </a:r>
          </a:p>
          <a:p>
            <a:r>
              <a:rPr lang="ru-RU" sz="1200" i="1" kern="1200" dirty="0" smtClean="0">
                <a:solidFill>
                  <a:schemeClr val="tx1"/>
                </a:solidFill>
                <a:effectLst/>
                <a:latin typeface="+mn-lt"/>
                <a:ea typeface="+mn-ea"/>
                <a:cs typeface="+mn-cs"/>
              </a:rPr>
              <a:t>Восьмой принцип:</a:t>
            </a:r>
            <a:r>
              <a:rPr lang="ru-RU" sz="1200" kern="1200" dirty="0" smtClean="0">
                <a:solidFill>
                  <a:schemeClr val="tx1"/>
                </a:solidFill>
                <a:effectLst/>
                <a:latin typeface="+mn-lt"/>
                <a:ea typeface="+mn-ea"/>
                <a:cs typeface="+mn-cs"/>
              </a:rPr>
              <a:t> правительства и корпорации поддерживают постоянный диалог. </a:t>
            </a:r>
          </a:p>
          <a:p>
            <a:r>
              <a:rPr lang="ru-RU" sz="1200" kern="1200" dirty="0" smtClean="0">
                <a:solidFill>
                  <a:schemeClr val="tx1"/>
                </a:solidFill>
                <a:effectLst/>
                <a:latin typeface="+mn-lt"/>
                <a:ea typeface="+mn-ea"/>
                <a:cs typeface="+mn-cs"/>
              </a:rPr>
              <a:t>Принципы корпоративного управления, с одной стороны, и законодательство, с другой, должны находиться в процессе постоянной взаимной корректировки. </a:t>
            </a:r>
          </a:p>
        </p:txBody>
      </p:sp>
      <p:sp>
        <p:nvSpPr>
          <p:cNvPr id="4" name="Номер слайда 3"/>
          <p:cNvSpPr>
            <a:spLocks noGrp="1"/>
          </p:cNvSpPr>
          <p:nvPr>
            <p:ph type="sldNum" sz="quarter" idx="10"/>
          </p:nvPr>
        </p:nvSpPr>
        <p:spPr/>
        <p:txBody>
          <a:bodyPr/>
          <a:lstStyle/>
          <a:p>
            <a:fld id="{3C113FF1-1BBF-408E-890E-67FAD5648191}" type="slidenum">
              <a:rPr lang="ru-RU" smtClean="0"/>
              <a:pPr/>
              <a:t>46</a:t>
            </a:fld>
            <a:endParaRPr lang="ru-RU"/>
          </a:p>
        </p:txBody>
      </p:sp>
    </p:spTree>
    <p:extLst>
      <p:ext uri="{BB962C8B-B14F-4D97-AF65-F5344CB8AC3E}">
        <p14:creationId xmlns:p14="http://schemas.microsoft.com/office/powerpoint/2010/main" val="177066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49</a:t>
            </a:fld>
            <a:endParaRPr lang="ru-RU"/>
          </a:p>
        </p:txBody>
      </p:sp>
    </p:spTree>
    <p:extLst>
      <p:ext uri="{BB962C8B-B14F-4D97-AF65-F5344CB8AC3E}">
        <p14:creationId xmlns:p14="http://schemas.microsoft.com/office/powerpoint/2010/main" val="307854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50</a:t>
            </a:fld>
            <a:endParaRPr lang="ru-RU"/>
          </a:p>
        </p:txBody>
      </p:sp>
    </p:spTree>
    <p:extLst>
      <p:ext uri="{BB962C8B-B14F-4D97-AF65-F5344CB8AC3E}">
        <p14:creationId xmlns:p14="http://schemas.microsoft.com/office/powerpoint/2010/main" val="307854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653404-AE2C-4FF8-866E-E524DB872976}" type="slidenum">
              <a:rPr lang="en-US" smtClean="0">
                <a:latin typeface="Times New Roman" pitchFamily="18" charset="0"/>
              </a:rPr>
              <a:pPr eaLnBrk="1" hangingPunct="1"/>
              <a:t>51</a:t>
            </a:fld>
            <a:endParaRPr lang="en-US" smtClean="0">
              <a:latin typeface="Times New Roman" pitchFamily="18" charset="0"/>
            </a:endParaRPr>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7843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ru-RU" sz="1200" kern="1200" dirty="0" smtClean="0">
                <a:solidFill>
                  <a:schemeClr val="tx1"/>
                </a:solidFill>
                <a:effectLst/>
                <a:latin typeface="+mn-lt"/>
                <a:ea typeface="+mn-ea"/>
                <a:cs typeface="+mn-cs"/>
              </a:rPr>
              <a:t>Система корпоративного управления (рис.3.) представляет собой орга­низационную модель, с помощью которой корпорация должна представлять и защищать интересы своих акционеров. Это система взаимодействия и </a:t>
            </a:r>
            <a:r>
              <a:rPr lang="ru-RU" sz="1200" kern="1200" dirty="0" err="1" smtClean="0">
                <a:solidFill>
                  <a:schemeClr val="tx1"/>
                </a:solidFill>
                <a:effectLst/>
                <a:latin typeface="+mn-lt"/>
                <a:ea typeface="+mn-ea"/>
                <a:cs typeface="+mn-cs"/>
              </a:rPr>
              <a:t>взаимоотчетности</a:t>
            </a:r>
            <a:r>
              <a:rPr lang="ru-RU" sz="1200" kern="1200" dirty="0" smtClean="0">
                <a:solidFill>
                  <a:schemeClr val="tx1"/>
                </a:solidFill>
                <a:effectLst/>
                <a:latin typeface="+mn-lt"/>
                <a:ea typeface="+mn-ea"/>
                <a:cs typeface="+mn-cs"/>
              </a:rPr>
              <a:t>  акционеров, совета директоров, менеджеров и других заинтересованных сторон (сотрудники, кредиторы, поставщики, местные власти, общественные организации), целью которой является увеличение прибыли при соблюдении действующего законодательства и с учетом международных стандартов.</a:t>
            </a:r>
          </a:p>
          <a:p>
            <a:pPr marL="0" indent="0" algn="l">
              <a:buFont typeface="+mj-lt"/>
              <a:buNone/>
            </a:pPr>
            <a:endParaRPr lang="ru-RU" sz="1200" dirty="0" smtClean="0"/>
          </a:p>
        </p:txBody>
      </p:sp>
      <p:sp>
        <p:nvSpPr>
          <p:cNvPr id="4" name="Номер слайда 3"/>
          <p:cNvSpPr>
            <a:spLocks noGrp="1"/>
          </p:cNvSpPr>
          <p:nvPr>
            <p:ph type="sldNum" sz="quarter" idx="10"/>
          </p:nvPr>
        </p:nvSpPr>
        <p:spPr/>
        <p:txBody>
          <a:bodyPr/>
          <a:lstStyle/>
          <a:p>
            <a:fld id="{3C113FF1-1BBF-408E-890E-67FAD5648191}" type="slidenum">
              <a:rPr lang="ru-RU" smtClean="0"/>
              <a:pPr/>
              <a:t>18</a:t>
            </a:fld>
            <a:endParaRPr lang="ru-RU"/>
          </a:p>
        </p:txBody>
      </p:sp>
    </p:spTree>
    <p:extLst>
      <p:ext uri="{BB962C8B-B14F-4D97-AF65-F5344CB8AC3E}">
        <p14:creationId xmlns:p14="http://schemas.microsoft.com/office/powerpoint/2010/main" val="3606748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53</a:t>
            </a:fld>
            <a:endParaRPr lang="ru-RU" dirty="0"/>
          </a:p>
        </p:txBody>
      </p:sp>
    </p:spTree>
    <p:extLst>
      <p:ext uri="{BB962C8B-B14F-4D97-AF65-F5344CB8AC3E}">
        <p14:creationId xmlns:p14="http://schemas.microsoft.com/office/powerpoint/2010/main" val="3078545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54</a:t>
            </a:fld>
            <a:endParaRPr lang="ru-RU" dirty="0"/>
          </a:p>
        </p:txBody>
      </p:sp>
    </p:spTree>
    <p:extLst>
      <p:ext uri="{BB962C8B-B14F-4D97-AF65-F5344CB8AC3E}">
        <p14:creationId xmlns:p14="http://schemas.microsoft.com/office/powerpoint/2010/main" val="307854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Это опционы и акции, да, то, что вот на самом правом столбе, да, у вас есть обозначение «</a:t>
            </a:r>
            <a:r>
              <a:rPr lang="ru-RU" sz="1200" b="1" kern="1200" dirty="0" smtClean="0">
                <a:solidFill>
                  <a:schemeClr val="tx1"/>
                </a:solidFill>
                <a:effectLst/>
                <a:latin typeface="+mn-lt"/>
                <a:ea typeface="+mn-ea"/>
                <a:cs typeface="+mn-cs"/>
              </a:rPr>
              <a:t>СТОК</a:t>
            </a:r>
            <a:r>
              <a:rPr lang="ru-RU" sz="1200" kern="1200" dirty="0" smtClean="0">
                <a:solidFill>
                  <a:schemeClr val="tx1"/>
                </a:solidFill>
                <a:effectLst/>
                <a:latin typeface="+mn-lt"/>
                <a:ea typeface="+mn-ea"/>
                <a:cs typeface="+mn-cs"/>
              </a:rPr>
              <a:t>» это акции, </a:t>
            </a:r>
            <a:r>
              <a:rPr lang="ru-RU" sz="1200" u="sng" kern="1200" dirty="0" smtClean="0">
                <a:solidFill>
                  <a:schemeClr val="tx1"/>
                </a:solidFill>
                <a:effectLst/>
                <a:latin typeface="+mn-lt"/>
                <a:ea typeface="+mn-ea"/>
                <a:cs typeface="+mn-cs"/>
              </a:rPr>
              <a:t>то есть количество акций в пакете менеджера, в компенсационном пакете менеджера,</a:t>
            </a:r>
            <a:r>
              <a:rPr lang="ru-RU" sz="1200" kern="1200" dirty="0" smtClean="0">
                <a:solidFill>
                  <a:schemeClr val="tx1"/>
                </a:solidFill>
                <a:effectLst/>
                <a:latin typeface="+mn-lt"/>
                <a:ea typeface="+mn-ea"/>
                <a:cs typeface="+mn-cs"/>
              </a:rPr>
              <a:t> а “ОБЩНОСТЬ” – это количество опционов, да. Э-э-э... БОНУС и «эл </a:t>
            </a:r>
            <a:r>
              <a:rPr lang="ru-RU" sz="1200" kern="1200" dirty="0" err="1" smtClean="0">
                <a:solidFill>
                  <a:schemeClr val="tx1"/>
                </a:solidFill>
                <a:effectLst/>
                <a:latin typeface="+mn-lt"/>
                <a:ea typeface="+mn-ea"/>
                <a:cs typeface="+mn-cs"/>
              </a:rPr>
              <a:t>ти</a:t>
            </a:r>
            <a:r>
              <a:rPr lang="ru-RU" sz="1200" kern="1200" dirty="0" smtClean="0">
                <a:solidFill>
                  <a:schemeClr val="tx1"/>
                </a:solidFill>
                <a:effectLst/>
                <a:latin typeface="+mn-lt"/>
                <a:ea typeface="+mn-ea"/>
                <a:cs typeface="+mn-cs"/>
              </a:rPr>
              <a:t> пи», «эл </a:t>
            </a:r>
            <a:r>
              <a:rPr lang="ru-RU" sz="1200" kern="1200" dirty="0" err="1" smtClean="0">
                <a:solidFill>
                  <a:schemeClr val="tx1"/>
                </a:solidFill>
                <a:effectLst/>
                <a:latin typeface="+mn-lt"/>
                <a:ea typeface="+mn-ea"/>
                <a:cs typeface="+mn-cs"/>
              </a:rPr>
              <a:t>ти</a:t>
            </a:r>
            <a:r>
              <a:rPr lang="ru-RU" sz="1200" kern="1200" dirty="0" smtClean="0">
                <a:solidFill>
                  <a:schemeClr val="tx1"/>
                </a:solidFill>
                <a:effectLst/>
                <a:latin typeface="+mn-lt"/>
                <a:ea typeface="+mn-ea"/>
                <a:cs typeface="+mn-cs"/>
              </a:rPr>
              <a:t> ай пи», да – </a:t>
            </a:r>
            <a:r>
              <a:rPr lang="ru-RU" sz="1200" kern="1200" dirty="0" smtClean="0">
                <a:solidFill>
                  <a:srgbClr val="FF0000"/>
                </a:solidFill>
                <a:effectLst/>
                <a:latin typeface="+mn-lt"/>
                <a:ea typeface="+mn-ea"/>
                <a:cs typeface="+mn-cs"/>
              </a:rPr>
              <a:t>это годовой бонус</a:t>
            </a:r>
            <a:r>
              <a:rPr lang="ru-RU" sz="1200" kern="1200" baseline="0" dirty="0" smtClean="0">
                <a:solidFill>
                  <a:srgbClr val="FF0000"/>
                </a:solidFill>
                <a:effectLst/>
                <a:latin typeface="+mn-lt"/>
                <a:ea typeface="+mn-ea"/>
                <a:cs typeface="+mn-cs"/>
              </a:rPr>
              <a:t> </a:t>
            </a:r>
            <a:r>
              <a:rPr lang="ru-RU" sz="1200" kern="1200" dirty="0" smtClean="0">
                <a:solidFill>
                  <a:srgbClr val="FF0000"/>
                </a:solidFill>
                <a:effectLst/>
                <a:latin typeface="+mn-lt"/>
                <a:ea typeface="+mn-ea"/>
                <a:cs typeface="+mn-cs"/>
              </a:rPr>
              <a:t>за </a:t>
            </a:r>
            <a:r>
              <a:rPr lang="ru-RU" sz="1200" kern="1200" dirty="0" smtClean="0">
                <a:solidFill>
                  <a:schemeClr val="tx1"/>
                </a:solidFill>
                <a:effectLst/>
                <a:latin typeface="+mn-lt"/>
                <a:ea typeface="+mn-ea"/>
                <a:cs typeface="+mn-cs"/>
              </a:rPr>
              <a:t>долгосрочный план создания стимулов – </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лонг</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тим</a:t>
            </a:r>
            <a:r>
              <a:rPr lang="ru-RU" sz="1200" kern="1200" dirty="0" smtClean="0">
                <a:solidFill>
                  <a:schemeClr val="tx1"/>
                </a:solidFill>
                <a:effectLst/>
                <a:latin typeface="+mn-lt"/>
                <a:ea typeface="+mn-ea"/>
                <a:cs typeface="+mn-cs"/>
              </a:rPr>
              <a:t> из </a:t>
            </a:r>
            <a:r>
              <a:rPr lang="ru-RU" sz="1200" kern="1200" dirty="0" err="1" smtClean="0">
                <a:solidFill>
                  <a:schemeClr val="tx1"/>
                </a:solidFill>
                <a:effectLst/>
                <a:latin typeface="+mn-lt"/>
                <a:ea typeface="+mn-ea"/>
                <a:cs typeface="+mn-cs"/>
              </a:rPr>
              <a:t>эктив</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плэйн</a:t>
            </a:r>
            <a:r>
              <a:rPr lang="ru-RU" sz="1200" kern="1200" dirty="0" smtClean="0">
                <a:solidFill>
                  <a:schemeClr val="tx1"/>
                </a:solidFill>
                <a:effectLst/>
                <a:latin typeface="+mn-lt"/>
                <a:ea typeface="+mn-ea"/>
                <a:cs typeface="+mn-cs"/>
              </a:rPr>
              <a:t>». Вот, ну и самое нижнее (темно-оранжевое) – это </a:t>
            </a:r>
            <a:r>
              <a:rPr lang="ru-RU" sz="1200" b="1" kern="1200" dirty="0" smtClean="0">
                <a:solidFill>
                  <a:schemeClr val="tx1"/>
                </a:solidFill>
                <a:effectLst/>
                <a:latin typeface="+mn-lt"/>
                <a:ea typeface="+mn-ea"/>
                <a:cs typeface="+mn-cs"/>
              </a:rPr>
              <a:t>обычная зарплата, фиксированная часть.</a:t>
            </a:r>
            <a:r>
              <a:rPr lang="ru-RU" sz="12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55</a:t>
            </a:fld>
            <a:endParaRPr lang="ru-RU"/>
          </a:p>
        </p:txBody>
      </p:sp>
    </p:spTree>
    <p:extLst>
      <p:ext uri="{BB962C8B-B14F-4D97-AF65-F5344CB8AC3E}">
        <p14:creationId xmlns:p14="http://schemas.microsoft.com/office/powerpoint/2010/main" val="353912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u="sng" dirty="0" smtClean="0">
                <a:latin typeface="Times New Roman"/>
                <a:ea typeface="Calibri"/>
              </a:rPr>
              <a:t>У</a:t>
            </a:r>
            <a:r>
              <a:rPr lang="ru-RU" sz="1200" b="1" u="sng" dirty="0" smtClean="0">
                <a:effectLst/>
                <a:latin typeface="Times New Roman"/>
                <a:ea typeface="Calibri"/>
              </a:rPr>
              <a:t>правления финансами предприятия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 New Roman" pitchFamily="18" charset="0"/>
                <a:ea typeface="Calibri"/>
                <a:cs typeface="Times New Roman" pitchFamily="18" charset="0"/>
              </a:rPr>
              <a:t>Управление – целенаправленная деятельность субъекта управления, направленная на достижение определенного состояния управляемого объекта.</a:t>
            </a:r>
          </a:p>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58</a:t>
            </a:fld>
            <a:endParaRPr lang="ru-RU"/>
          </a:p>
        </p:txBody>
      </p:sp>
    </p:spTree>
    <p:extLst>
      <p:ext uri="{BB962C8B-B14F-4D97-AF65-F5344CB8AC3E}">
        <p14:creationId xmlns:p14="http://schemas.microsoft.com/office/powerpoint/2010/main" val="162865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60</a:t>
            </a:fld>
            <a:endParaRPr lang="ru-RU"/>
          </a:p>
        </p:txBody>
      </p:sp>
    </p:spTree>
    <p:extLst>
      <p:ext uri="{BB962C8B-B14F-4D97-AF65-F5344CB8AC3E}">
        <p14:creationId xmlns:p14="http://schemas.microsoft.com/office/powerpoint/2010/main" val="2250251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Сущность любого конфликта можно определить как отсутствие согласия между сторонами. Отсутствие баланса интересов между субъектами корпоративных отношений может стать причиной корпоративных конфликтов.</a:t>
            </a:r>
          </a:p>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61</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CEC120-B53A-4269-AB21-FA042F306F09}" type="slidenum">
              <a:rPr lang="en-US" smtClean="0">
                <a:latin typeface="Times New Roman" pitchFamily="18" charset="0"/>
              </a:rPr>
              <a:pPr eaLnBrk="1" hangingPunct="1"/>
              <a:t>62</a:t>
            </a:fld>
            <a:endParaRPr lang="en-US" smtClean="0">
              <a:latin typeface="Times New Roman" pitchFamily="18"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874935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D92371-A7EB-4852-B775-782C2A781403}" type="slidenum">
              <a:rPr lang="en-US" smtClean="0">
                <a:latin typeface="Times New Roman" pitchFamily="18" charset="0"/>
              </a:rPr>
              <a:pPr eaLnBrk="1" hangingPunct="1"/>
              <a:t>63</a:t>
            </a:fld>
            <a:endParaRPr lang="en-US"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02928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6027DB-B768-454F-9EA7-A7567490D26B}" type="slidenum">
              <a:rPr lang="en-US" smtClean="0">
                <a:latin typeface="Times New Roman" pitchFamily="18" charset="0"/>
              </a:rPr>
              <a:pPr eaLnBrk="1" hangingPunct="1"/>
              <a:t>64</a:t>
            </a:fld>
            <a:endParaRPr lang="en-US" smtClean="0">
              <a:latin typeface="Times New Roman" pitchFamily="18" charset="0"/>
            </a:endParaRPr>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517779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65</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Корпоративное управление строится на базисе отработанных и действенных норм в сфере финансов, ценных бумаг, управления, трудовых взаимоотношений, контрактных обязательств, договорной деятельности, организационных структур, маркетинга. </a:t>
            </a:r>
          </a:p>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20</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66</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67</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b="1" dirty="0" smtClean="0"/>
              <a:t>1. Концентрация акционерного капитала </a:t>
            </a:r>
            <a:r>
              <a:rPr lang="ru-RU" dirty="0" smtClean="0"/>
              <a:t>предполагающая минимум правовых средств защиты акционеров в сочетании максимизацией средств правовой защиты миноритарных акционеров, создает уникальную ситуацию взаимной нейтрализации: постепенное вымывание мелких акционеров снижает значение широкого инструментария защиты миноритариев с точки зрения корпоративного сектора в целом, а сами инструменты защиты мелких акционеров трансформируются в инструменты корпоративного шантажа.</a:t>
            </a:r>
          </a:p>
          <a:p>
            <a:pPr algn="l"/>
            <a:r>
              <a:rPr lang="ru-RU" dirty="0" smtClean="0"/>
              <a:t>2. Создание же развернутой системы правовых средств защиты акционеров, в свою очередь, сдерживает дальнейший процесс концентрации акционерного капитала (как фактор обратного влияния права на экономические процессы). При этом следует учитывать, что защита своих интересов путем дальнейшей концентрации - это прерогатива крупных акционеров, они реагируют не на отсутствие правовых средств защиты, а на заказное </a:t>
            </a:r>
            <a:r>
              <a:rPr lang="ru-RU" dirty="0" err="1" smtClean="0"/>
              <a:t>правоприминение</a:t>
            </a:r>
            <a:r>
              <a:rPr lang="ru-RU" dirty="0" smtClean="0"/>
              <a:t>. Поскольку миноритарные акционеры не располагают ни условиями консолидации, ни самостоятельными судебными возможностями. </a:t>
            </a:r>
          </a:p>
        </p:txBody>
      </p:sp>
      <p:sp>
        <p:nvSpPr>
          <p:cNvPr id="4" name="Номер слайда 3"/>
          <p:cNvSpPr>
            <a:spLocks noGrp="1"/>
          </p:cNvSpPr>
          <p:nvPr>
            <p:ph type="sldNum" sz="quarter" idx="10"/>
          </p:nvPr>
        </p:nvSpPr>
        <p:spPr/>
        <p:txBody>
          <a:bodyPr/>
          <a:lstStyle/>
          <a:p>
            <a:fld id="{4072DBEB-C0DA-4C87-8559-063572A33329}" type="slidenum">
              <a:rPr lang="ru-RU" smtClean="0"/>
              <a:t>68</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69</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Наиболее полное и развернутое определение понятия «культура предпринимательства» вообще дает Козлов В. Д. в работе «Управление организационной культурой», отмечая, что это «система формальных и неформальных правил и норм деятельности, обычаев и традиций, индивидуальных и групповых интересов, особенностей поведения работников данной организационной структуры, стиля руководства, показаний удовлетворенности работников условиями труда, уровня взаимного сотрудничества». Таким образом, корпоративная культура определяет, каков климат, стиль взаимоотношений, ценности компании.</a:t>
            </a:r>
          </a:p>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70</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71</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72</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73</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74</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75</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23</a:t>
            </a:fld>
            <a:endParaRPr lang="ru-RU"/>
          </a:p>
        </p:txBody>
      </p:sp>
    </p:spTree>
    <p:extLst>
      <p:ext uri="{BB962C8B-B14F-4D97-AF65-F5344CB8AC3E}">
        <p14:creationId xmlns:p14="http://schemas.microsoft.com/office/powerpoint/2010/main" val="3078545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76</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77</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83</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84</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24</a:t>
            </a:fld>
            <a:endParaRPr lang="ru-RU"/>
          </a:p>
        </p:txBody>
      </p:sp>
    </p:spTree>
    <p:extLst>
      <p:ext uri="{BB962C8B-B14F-4D97-AF65-F5344CB8AC3E}">
        <p14:creationId xmlns:p14="http://schemas.microsoft.com/office/powerpoint/2010/main" val="307854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25</a:t>
            </a:fld>
            <a:endParaRPr lang="ru-RU"/>
          </a:p>
        </p:txBody>
      </p:sp>
    </p:spTree>
    <p:extLst>
      <p:ext uri="{BB962C8B-B14F-4D97-AF65-F5344CB8AC3E}">
        <p14:creationId xmlns:p14="http://schemas.microsoft.com/office/powerpoint/2010/main" val="307854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26</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27</a:t>
            </a:fld>
            <a:endParaRPr lang="ru-RU"/>
          </a:p>
        </p:txBody>
      </p:sp>
    </p:spTree>
    <p:extLst>
      <p:ext uri="{BB962C8B-B14F-4D97-AF65-F5344CB8AC3E}">
        <p14:creationId xmlns:p14="http://schemas.microsoft.com/office/powerpoint/2010/main" val="289658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fld id="{4072DBEB-C0DA-4C87-8559-063572A33329}" type="slidenum">
              <a:rPr lang="ru-RU" smtClean="0"/>
              <a:t>28</a:t>
            </a:fld>
            <a:endParaRPr lang="ru-RU"/>
          </a:p>
        </p:txBody>
      </p:sp>
    </p:spTree>
    <p:extLst>
      <p:ext uri="{BB962C8B-B14F-4D97-AF65-F5344CB8AC3E}">
        <p14:creationId xmlns:p14="http://schemas.microsoft.com/office/powerpoint/2010/main" val="289658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786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24.10.2019</a:t>
            </a:fld>
            <a:endParaRPr lang="ru-RU"/>
          </a:p>
        </p:txBody>
      </p:sp>
      <p:sp>
        <p:nvSpPr>
          <p:cNvPr id="3" name="Нижний колонтитул 2"/>
          <p:cNvSpPr>
            <a:spLocks noGrp="1"/>
          </p:cNvSpPr>
          <p:nvPr>
            <p:ph type="ftr" sz="quarter" idx="11"/>
          </p:nvPr>
        </p:nvSpPr>
        <p:spPr>
          <a:xfrm>
            <a:off x="4165600" y="6356351"/>
            <a:ext cx="3860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136097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24.10.2019</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428631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24.10.2019</a:t>
            </a:fld>
            <a:endParaRPr lang="ru-RU"/>
          </a:p>
        </p:txBody>
      </p:sp>
      <p:sp>
        <p:nvSpPr>
          <p:cNvPr id="4" name="Нижний колонтитул 3"/>
          <p:cNvSpPr>
            <a:spLocks noGrp="1"/>
          </p:cNvSpPr>
          <p:nvPr>
            <p:ph type="ftr" sz="quarter" idx="11"/>
          </p:nvPr>
        </p:nvSpPr>
        <p:spPr>
          <a:xfrm>
            <a:off x="4165600" y="6356351"/>
            <a:ext cx="38608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305056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87124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ursera.org/learn/osnovy-korporativnykh-finansov"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ursera.org/learn/osnovy-korporativnykh-finansov"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549" y="188641"/>
            <a:ext cx="6420875" cy="8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5" y="908721"/>
            <a:ext cx="396044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1532766" y="2743200"/>
            <a:ext cx="8724132" cy="1920239"/>
          </a:xfrm>
          <a:prstGeom prst="rect">
            <a:avLst/>
          </a:prstGeom>
        </p:spPr>
      </p:pic>
      <p:sp>
        <p:nvSpPr>
          <p:cNvPr id="5" name="Прямоугольник 4"/>
          <p:cNvSpPr/>
          <p:nvPr/>
        </p:nvSpPr>
        <p:spPr>
          <a:xfrm>
            <a:off x="1532766" y="5044826"/>
            <a:ext cx="9202290" cy="1077218"/>
          </a:xfrm>
          <a:prstGeom prst="rect">
            <a:avLst/>
          </a:prstGeom>
        </p:spPr>
        <p:txBody>
          <a:bodyPr wrap="square">
            <a:spAutoFit/>
          </a:bodyPr>
          <a:lstStyle/>
          <a:p>
            <a:pPr lvl="0" algn="ctr">
              <a:spcBef>
                <a:spcPct val="20000"/>
              </a:spcBef>
            </a:pPr>
            <a:r>
              <a:rPr lang="ru-RU" sz="3200" dirty="0">
                <a:solidFill>
                  <a:prstClr val="black"/>
                </a:solidFill>
                <a:latin typeface="Times New Roman" pitchFamily="18" charset="0"/>
                <a:cs typeface="Times New Roman" pitchFamily="18" charset="0"/>
              </a:rPr>
              <a:t>Тема </a:t>
            </a:r>
            <a:r>
              <a:rPr lang="en-US" sz="3200" dirty="0" smtClean="0">
                <a:solidFill>
                  <a:prstClr val="black"/>
                </a:solidFill>
                <a:latin typeface="Times New Roman" pitchFamily="18" charset="0"/>
                <a:cs typeface="Times New Roman" pitchFamily="18" charset="0"/>
              </a:rPr>
              <a:t>2</a:t>
            </a:r>
            <a:r>
              <a:rPr lang="ru-RU" sz="3200" dirty="0" smtClean="0">
                <a:solidFill>
                  <a:prstClr val="black"/>
                </a:solidFill>
                <a:latin typeface="Times New Roman" pitchFamily="18" charset="0"/>
                <a:cs typeface="Times New Roman" pitchFamily="18" charset="0"/>
              </a:rPr>
              <a:t>. </a:t>
            </a:r>
            <a:r>
              <a:rPr lang="ru-RU" sz="3200" dirty="0">
                <a:solidFill>
                  <a:prstClr val="black"/>
                </a:solidFill>
                <a:latin typeface="Times New Roman" pitchFamily="18" charset="0"/>
                <a:cs typeface="Times New Roman" pitchFamily="18" charset="0"/>
              </a:rPr>
              <a:t>Корпоративная отчетность как инструмент корпоративного управления и контроля</a:t>
            </a:r>
            <a:endParaRPr lang="ru-RU"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5135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94963" y="2985795"/>
            <a:ext cx="11442076" cy="119431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latin typeface="Arial Narrow" pitchFamily="34" charset="0"/>
              </a:rPr>
              <a:t>Расширенный вариант</a:t>
            </a:r>
          </a:p>
        </p:txBody>
      </p:sp>
      <p:cxnSp>
        <p:nvCxnSpPr>
          <p:cNvPr id="9" name="Straight Connector 15"/>
          <p:cNvCxnSpPr/>
          <p:nvPr/>
        </p:nvCxnSpPr>
        <p:spPr>
          <a:xfrm>
            <a:off x="452079" y="817528"/>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5720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Участники КО для К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447" y="784014"/>
            <a:ext cx="8832984" cy="607398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7671908" cy="646331"/>
          </a:xfrm>
          <a:prstGeom prst="rect">
            <a:avLst/>
          </a:prstGeom>
        </p:spPr>
        <p:txBody>
          <a:bodyPr wrap="none">
            <a:spAutoFit/>
          </a:bodyPr>
          <a:lstStyle/>
          <a:p>
            <a:r>
              <a:rPr lang="ru-RU" sz="3600" dirty="0"/>
              <a:t>Участники </a:t>
            </a:r>
            <a:r>
              <a:rPr lang="ru-RU" sz="3600" dirty="0" smtClean="0"/>
              <a:t>корпоративных отношений</a:t>
            </a:r>
            <a:endParaRPr lang="ru-RU" sz="3600" dirty="0"/>
          </a:p>
        </p:txBody>
      </p:sp>
      <p:sp>
        <p:nvSpPr>
          <p:cNvPr id="2" name="Прямоугольник 1"/>
          <p:cNvSpPr/>
          <p:nvPr/>
        </p:nvSpPr>
        <p:spPr>
          <a:xfrm>
            <a:off x="4050308" y="461665"/>
            <a:ext cx="5203540" cy="400110"/>
          </a:xfrm>
          <a:prstGeom prst="rect">
            <a:avLst/>
          </a:prstGeom>
        </p:spPr>
        <p:txBody>
          <a:bodyPr wrap="none">
            <a:spAutoFit/>
          </a:bodyPr>
          <a:lstStyle/>
          <a:p>
            <a:r>
              <a:rPr lang="ru-RU" sz="2000" b="1" dirty="0" smtClean="0">
                <a:solidFill>
                  <a:srgbClr val="FF0000"/>
                </a:solidFill>
              </a:rPr>
              <a:t>Заинтересованные стороны – </a:t>
            </a:r>
            <a:r>
              <a:rPr lang="ru-RU" sz="2000" b="1" dirty="0" err="1" smtClean="0">
                <a:solidFill>
                  <a:srgbClr val="FF0000"/>
                </a:solidFill>
              </a:rPr>
              <a:t>стейкхолдеры</a:t>
            </a:r>
            <a:r>
              <a:rPr lang="ru-RU" b="1" dirty="0" smtClean="0">
                <a:solidFill>
                  <a:srgbClr val="FF0000"/>
                </a:solidFill>
              </a:rPr>
              <a:t>!</a:t>
            </a:r>
            <a:endParaRPr lang="ru-RU" dirty="0"/>
          </a:p>
        </p:txBody>
      </p:sp>
      <p:sp>
        <p:nvSpPr>
          <p:cNvPr id="6" name="Прямоугольник 5"/>
          <p:cNvSpPr/>
          <p:nvPr/>
        </p:nvSpPr>
        <p:spPr>
          <a:xfrm>
            <a:off x="231192" y="1018324"/>
            <a:ext cx="1902470" cy="646331"/>
          </a:xfrm>
          <a:prstGeom prst="rect">
            <a:avLst/>
          </a:prstGeom>
        </p:spPr>
        <p:txBody>
          <a:bodyPr wrap="square">
            <a:spAutoFit/>
          </a:bodyPr>
          <a:lstStyle/>
          <a:p>
            <a:r>
              <a:rPr lang="ru-RU" b="1" dirty="0" smtClean="0">
                <a:solidFill>
                  <a:srgbClr val="FF0000"/>
                </a:solidFill>
              </a:rPr>
              <a:t>Мажоритарные акционеры</a:t>
            </a:r>
            <a:endParaRPr lang="ru-RU" dirty="0"/>
          </a:p>
        </p:txBody>
      </p:sp>
      <p:sp>
        <p:nvSpPr>
          <p:cNvPr id="8" name="Выноска со стрелкой вправо 7"/>
          <p:cNvSpPr/>
          <p:nvPr/>
        </p:nvSpPr>
        <p:spPr>
          <a:xfrm>
            <a:off x="231192" y="935090"/>
            <a:ext cx="2364854" cy="812800"/>
          </a:xfrm>
          <a:prstGeom prst="rightArrowCallout">
            <a:avLst>
              <a:gd name="adj1" fmla="val 50000"/>
              <a:gd name="adj2" fmla="val 25000"/>
              <a:gd name="adj3" fmla="val 25000"/>
              <a:gd name="adj4" fmla="val 837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09497" y="2549582"/>
            <a:ext cx="1902470" cy="646331"/>
          </a:xfrm>
          <a:prstGeom prst="rect">
            <a:avLst/>
          </a:prstGeom>
        </p:spPr>
        <p:txBody>
          <a:bodyPr wrap="square">
            <a:spAutoFit/>
          </a:bodyPr>
          <a:lstStyle/>
          <a:p>
            <a:r>
              <a:rPr lang="ru-RU" b="1" dirty="0" smtClean="0">
                <a:solidFill>
                  <a:srgbClr val="FF0000"/>
                </a:solidFill>
              </a:rPr>
              <a:t>Миноритарные акционеры</a:t>
            </a:r>
            <a:endParaRPr lang="ru-RU" dirty="0"/>
          </a:p>
        </p:txBody>
      </p:sp>
      <p:sp>
        <p:nvSpPr>
          <p:cNvPr id="11" name="Выноска со стрелкой вправо 10"/>
          <p:cNvSpPr/>
          <p:nvPr/>
        </p:nvSpPr>
        <p:spPr>
          <a:xfrm>
            <a:off x="309497" y="2466348"/>
            <a:ext cx="2364854" cy="812800"/>
          </a:xfrm>
          <a:prstGeom prst="rightArrowCallout">
            <a:avLst>
              <a:gd name="adj1" fmla="val 50000"/>
              <a:gd name="adj2" fmla="val 25000"/>
              <a:gd name="adj3" fmla="val 25000"/>
              <a:gd name="adj4" fmla="val 837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12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80">
                                          <p:stCondLst>
                                            <p:cond delay="0"/>
                                          </p:stCondLst>
                                        </p:cTn>
                                        <p:tgtEl>
                                          <p:spTgt spid="2"/>
                                        </p:tgtEl>
                                      </p:cBhvr>
                                    </p:animEffect>
                                    <p:anim calcmode="lin" valueType="num">
                                      <p:cBhvr>
                                        <p:cTn id="3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gtEl>
                                      </p:cBhvr>
                                      <p:to x="100000" y="60000"/>
                                    </p:animScale>
                                    <p:animScale>
                                      <p:cBhvr>
                                        <p:cTn id="44" dur="166" decel="50000">
                                          <p:stCondLst>
                                            <p:cond delay="676"/>
                                          </p:stCondLst>
                                        </p:cTn>
                                        <p:tgtEl>
                                          <p:spTgt spid="2"/>
                                        </p:tgtEl>
                                      </p:cBhvr>
                                      <p:to x="100000" y="100000"/>
                                    </p:animScale>
                                    <p:animScale>
                                      <p:cBhvr>
                                        <p:cTn id="45" dur="26">
                                          <p:stCondLst>
                                            <p:cond delay="1312"/>
                                          </p:stCondLst>
                                        </p:cTn>
                                        <p:tgtEl>
                                          <p:spTgt spid="2"/>
                                        </p:tgtEl>
                                      </p:cBhvr>
                                      <p:to x="100000" y="80000"/>
                                    </p:animScale>
                                    <p:animScale>
                                      <p:cBhvr>
                                        <p:cTn id="46" dur="166" decel="50000">
                                          <p:stCondLst>
                                            <p:cond delay="1338"/>
                                          </p:stCondLst>
                                        </p:cTn>
                                        <p:tgtEl>
                                          <p:spTgt spid="2"/>
                                        </p:tgtEl>
                                      </p:cBhvr>
                                      <p:to x="100000" y="100000"/>
                                    </p:animScale>
                                    <p:animScale>
                                      <p:cBhvr>
                                        <p:cTn id="47" dur="26">
                                          <p:stCondLst>
                                            <p:cond delay="1642"/>
                                          </p:stCondLst>
                                        </p:cTn>
                                        <p:tgtEl>
                                          <p:spTgt spid="2"/>
                                        </p:tgtEl>
                                      </p:cBhvr>
                                      <p:to x="100000" y="90000"/>
                                    </p:animScale>
                                    <p:animScale>
                                      <p:cBhvr>
                                        <p:cTn id="48" dur="166" decel="50000">
                                          <p:stCondLst>
                                            <p:cond delay="1668"/>
                                          </p:stCondLst>
                                        </p:cTn>
                                        <p:tgtEl>
                                          <p:spTgt spid="2"/>
                                        </p:tgtEl>
                                      </p:cBhvr>
                                      <p:to x="100000" y="100000"/>
                                    </p:animScale>
                                    <p:animScale>
                                      <p:cBhvr>
                                        <p:cTn id="49" dur="26">
                                          <p:stCondLst>
                                            <p:cond delay="1808"/>
                                          </p:stCondLst>
                                        </p:cTn>
                                        <p:tgtEl>
                                          <p:spTgt spid="2"/>
                                        </p:tgtEl>
                                      </p:cBhvr>
                                      <p:to x="100000" y="95000"/>
                                    </p:animScale>
                                    <p:animScale>
                                      <p:cBhvr>
                                        <p:cTn id="5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8"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Система корпоративного управле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86" y="1052736"/>
            <a:ext cx="11512629"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95467" y="118374"/>
            <a:ext cx="7512185" cy="646331"/>
          </a:xfrm>
          <a:prstGeom prst="rect">
            <a:avLst/>
          </a:prstGeom>
        </p:spPr>
        <p:txBody>
          <a:bodyPr wrap="none">
            <a:spAutoFit/>
          </a:bodyPr>
          <a:lstStyle/>
          <a:p>
            <a:r>
              <a:rPr lang="ru-RU" sz="3600" dirty="0"/>
              <a:t>Система корпоративного управления</a:t>
            </a:r>
          </a:p>
        </p:txBody>
      </p:sp>
    </p:spTree>
    <p:extLst>
      <p:ext uri="{BB962C8B-B14F-4D97-AF65-F5344CB8AC3E}">
        <p14:creationId xmlns:p14="http://schemas.microsoft.com/office/powerpoint/2010/main" val="263356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сылбек Дускалиев\Downloads\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2" y="203154"/>
            <a:ext cx="111773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84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t="3991" r="4007" b="15907"/>
          <a:stretch/>
        </p:blipFill>
        <p:spPr bwMode="auto">
          <a:xfrm>
            <a:off x="287241" y="548680"/>
            <a:ext cx="11665411" cy="554461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2583542" y="6227530"/>
            <a:ext cx="7422434" cy="369332"/>
          </a:xfrm>
          <a:prstGeom prst="rect">
            <a:avLst/>
          </a:prstGeom>
        </p:spPr>
        <p:txBody>
          <a:bodyPr wrap="square">
            <a:spAutoFit/>
          </a:bodyPr>
          <a:lstStyle/>
          <a:p>
            <a:pPr algn="ctr"/>
            <a:r>
              <a:rPr lang="ru-RU" u="sng" dirty="0">
                <a:hlinkClick r:id="rId3"/>
              </a:rPr>
              <a:t>https://</a:t>
            </a:r>
            <a:r>
              <a:rPr lang="ru-RU" u="sng" dirty="0" smtClean="0">
                <a:hlinkClick r:id="rId3"/>
              </a:rPr>
              <a:t>www.coursera.org/learn/osnovy-korporativnykh-finansov</a:t>
            </a:r>
            <a:endParaRPr lang="ru-RU" u="sng" dirty="0" smtClean="0"/>
          </a:p>
        </p:txBody>
      </p:sp>
    </p:spTree>
    <p:extLst>
      <p:ext uri="{BB962C8B-B14F-4D97-AF65-F5344CB8AC3E}">
        <p14:creationId xmlns:p14="http://schemas.microsoft.com/office/powerpoint/2010/main" val="412839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94963" y="725715"/>
            <a:ext cx="11442076" cy="57144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u="sng" dirty="0" smtClean="0">
                <a:solidFill>
                  <a:srgbClr val="FF0000"/>
                </a:solidFill>
              </a:rPr>
              <a:t>Совет </a:t>
            </a:r>
            <a:r>
              <a:rPr lang="ru-RU" b="1" u="sng" dirty="0">
                <a:solidFill>
                  <a:srgbClr val="FF0000"/>
                </a:solidFill>
              </a:rPr>
              <a:t>Директоров </a:t>
            </a:r>
            <a:r>
              <a:rPr lang="en-US" b="1" u="sng" dirty="0" smtClean="0">
                <a:solidFill>
                  <a:srgbClr val="FF0000"/>
                </a:solidFill>
              </a:rPr>
              <a:t> </a:t>
            </a:r>
            <a:r>
              <a:rPr lang="ru-RU" dirty="0" smtClean="0"/>
              <a:t>можно </a:t>
            </a:r>
            <a:r>
              <a:rPr lang="ru-RU" dirty="0"/>
              <a:t>думать, как про </a:t>
            </a:r>
            <a:r>
              <a:rPr lang="ru-RU" b="1" dirty="0" smtClean="0">
                <a:solidFill>
                  <a:srgbClr val="FF0000"/>
                </a:solidFill>
              </a:rPr>
              <a:t>Парламент</a:t>
            </a:r>
            <a:r>
              <a:rPr lang="ru-RU" dirty="0" smtClean="0"/>
              <a:t>. </a:t>
            </a:r>
            <a:endParaRPr lang="ru-RU" dirty="0"/>
          </a:p>
          <a:p>
            <a:pPr lvl="0" algn="l"/>
            <a:r>
              <a:rPr lang="ru-RU" dirty="0" smtClean="0"/>
              <a:t>Граждане страны </a:t>
            </a:r>
            <a:r>
              <a:rPr lang="ru-RU" dirty="0"/>
              <a:t>— это </a:t>
            </a:r>
            <a:r>
              <a:rPr lang="ru-RU" b="1" dirty="0" smtClean="0">
                <a:solidFill>
                  <a:srgbClr val="FF0000"/>
                </a:solidFill>
              </a:rPr>
              <a:t>акционеры</a:t>
            </a:r>
            <a:r>
              <a:rPr lang="en-US" b="1" dirty="0" smtClean="0">
                <a:solidFill>
                  <a:srgbClr val="FF0000"/>
                </a:solidFill>
              </a:rPr>
              <a:t> (</a:t>
            </a:r>
            <a:r>
              <a:rPr lang="ru-RU" b="1" dirty="0" err="1" smtClean="0">
                <a:solidFill>
                  <a:srgbClr val="FF0000"/>
                </a:solidFill>
              </a:rPr>
              <a:t>маж</a:t>
            </a:r>
            <a:r>
              <a:rPr lang="ru-RU" b="1" dirty="0" smtClean="0">
                <a:solidFill>
                  <a:srgbClr val="FF0000"/>
                </a:solidFill>
              </a:rPr>
              <a:t>.,мин.</a:t>
            </a:r>
            <a:r>
              <a:rPr lang="en-US" b="1" dirty="0" smtClean="0">
                <a:solidFill>
                  <a:srgbClr val="FF0000"/>
                </a:solidFill>
              </a:rPr>
              <a:t>)</a:t>
            </a:r>
            <a:r>
              <a:rPr lang="ru-RU" dirty="0" smtClean="0">
                <a:solidFill>
                  <a:srgbClr val="FF0000"/>
                </a:solidFill>
              </a:rPr>
              <a:t>.</a:t>
            </a:r>
            <a:r>
              <a:rPr lang="ru-RU" dirty="0" smtClean="0"/>
              <a:t> </a:t>
            </a:r>
            <a:endParaRPr lang="ru-RU" dirty="0"/>
          </a:p>
          <a:p>
            <a:pPr lvl="0" algn="l"/>
            <a:r>
              <a:rPr lang="ru-RU" dirty="0"/>
              <a:t>Есть менеджер — это </a:t>
            </a:r>
            <a:r>
              <a:rPr lang="ru-RU" b="1" dirty="0" smtClean="0">
                <a:solidFill>
                  <a:srgbClr val="FF0000"/>
                </a:solidFill>
              </a:rPr>
              <a:t>Президент (</a:t>
            </a:r>
            <a:r>
              <a:rPr lang="en-US" b="1" dirty="0" smtClean="0">
                <a:solidFill>
                  <a:srgbClr val="FF0000"/>
                </a:solidFill>
              </a:rPr>
              <a:t>CEO</a:t>
            </a:r>
            <a:r>
              <a:rPr lang="ru-RU" b="1" dirty="0" smtClean="0">
                <a:solidFill>
                  <a:srgbClr val="FF0000"/>
                </a:solidFill>
              </a:rPr>
              <a:t>)</a:t>
            </a:r>
            <a:r>
              <a:rPr lang="ru-RU" dirty="0" smtClean="0">
                <a:solidFill>
                  <a:srgbClr val="FF0000"/>
                </a:solidFill>
              </a:rPr>
              <a:t>. </a:t>
            </a:r>
            <a:endParaRPr lang="ru-RU" dirty="0">
              <a:solidFill>
                <a:srgbClr val="FF0000"/>
              </a:solidFill>
            </a:endParaRPr>
          </a:p>
        </p:txBody>
      </p:sp>
    </p:spTree>
    <p:extLst>
      <p:ext uri="{BB962C8B-B14F-4D97-AF65-F5344CB8AC3E}">
        <p14:creationId xmlns:p14="http://schemas.microsoft.com/office/powerpoint/2010/main" val="3281348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Корпоративное управление </a:t>
            </a:r>
            <a:endParaRPr lang="ru-RU" b="1" dirty="0" smtClean="0"/>
          </a:p>
          <a:p>
            <a:pPr algn="l"/>
            <a:endParaRPr lang="ru-RU" b="1" dirty="0"/>
          </a:p>
          <a:p>
            <a:pPr algn="l"/>
            <a:r>
              <a:rPr lang="ru-RU" b="1" dirty="0" smtClean="0"/>
              <a:t>–</a:t>
            </a:r>
            <a:r>
              <a:rPr lang="ru-RU" dirty="0" smtClean="0"/>
              <a:t> </a:t>
            </a:r>
            <a:r>
              <a:rPr lang="ru-RU" dirty="0"/>
              <a:t>это процесс в соответствии с которым корпорация представляет и обслуживает интересы </a:t>
            </a:r>
            <a:r>
              <a:rPr lang="ru-RU" dirty="0" smtClean="0"/>
              <a:t>инвесторов (в </a:t>
            </a:r>
            <a:r>
              <a:rPr lang="ru-RU" dirty="0"/>
              <a:t>узком </a:t>
            </a:r>
            <a:r>
              <a:rPr lang="ru-RU" dirty="0" smtClean="0"/>
              <a:t>смысле).</a:t>
            </a:r>
            <a:endParaRPr lang="ru-RU" dirty="0"/>
          </a:p>
          <a:p>
            <a:pPr algn="l"/>
            <a:endParaRPr lang="ru-RU" dirty="0"/>
          </a:p>
          <a:p>
            <a:pPr algn="l"/>
            <a:r>
              <a:rPr lang="ru-RU" b="1" dirty="0" smtClean="0"/>
              <a:t>– </a:t>
            </a:r>
            <a:r>
              <a:rPr lang="ru-RU" dirty="0"/>
              <a:t>это процесс, в соответствии с которым устанавливается баланс между экономическими и социальными целями, между индивидуальными и общественными </a:t>
            </a:r>
            <a:r>
              <a:rPr lang="ru-RU" dirty="0" smtClean="0"/>
              <a:t>интересами</a:t>
            </a:r>
            <a:r>
              <a:rPr lang="ru-RU" dirty="0"/>
              <a:t> </a:t>
            </a:r>
            <a:r>
              <a:rPr lang="ru-RU" dirty="0" smtClean="0"/>
              <a:t>(в </a:t>
            </a:r>
            <a:r>
              <a:rPr lang="ru-RU" dirty="0"/>
              <a:t>широком </a:t>
            </a:r>
            <a:r>
              <a:rPr lang="ru-RU" dirty="0" smtClean="0"/>
              <a:t>смысле).</a:t>
            </a:r>
            <a:endParaRPr lang="ru-RU" dirty="0"/>
          </a:p>
          <a:p>
            <a:pPr algn="l"/>
            <a:endParaRPr lang="ru-RU" dirty="0"/>
          </a:p>
        </p:txBody>
      </p:sp>
    </p:spTree>
    <p:extLst>
      <p:ext uri="{BB962C8B-B14F-4D97-AF65-F5344CB8AC3E}">
        <p14:creationId xmlns:p14="http://schemas.microsoft.com/office/powerpoint/2010/main" val="2329011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4239" y="180370"/>
            <a:ext cx="10972800" cy="1143000"/>
          </a:xfrm>
        </p:spPr>
        <p:txBody>
          <a:bodyPr/>
          <a:lstStyle/>
          <a:p>
            <a:pPr eaLnBrk="1" hangingPunct="1"/>
            <a:r>
              <a:rPr lang="ru-RU" sz="2400" b="1" smtClean="0"/>
              <a:t>Корпоративное управление: ключевые понятия и основные проблемы:</a:t>
            </a:r>
          </a:p>
        </p:txBody>
      </p:sp>
      <p:sp>
        <p:nvSpPr>
          <p:cNvPr id="7171" name="Rectangle 3"/>
          <p:cNvSpPr>
            <a:spLocks noGrp="1" noChangeArrowheads="1"/>
          </p:cNvSpPr>
          <p:nvPr>
            <p:ph type="body" idx="1"/>
          </p:nvPr>
        </p:nvSpPr>
        <p:spPr/>
        <p:txBody>
          <a:bodyPr>
            <a:noAutofit/>
          </a:bodyPr>
          <a:lstStyle/>
          <a:p>
            <a:pPr eaLnBrk="1" hangingPunct="1">
              <a:buFontTx/>
              <a:buNone/>
            </a:pPr>
            <a:r>
              <a:rPr lang="ru-RU" sz="3600" b="1" u="sng" dirty="0" smtClean="0"/>
              <a:t>Корпоративное управление</a:t>
            </a:r>
            <a:r>
              <a:rPr lang="ru-RU" sz="3600" b="1" dirty="0" smtClean="0"/>
              <a:t> </a:t>
            </a:r>
            <a:r>
              <a:rPr lang="ru-RU" sz="3600" dirty="0" smtClean="0"/>
              <a:t>– это комплекс взаимоотношений и взаимодействия между менеджерами компаний и владельцами (акционерами</a:t>
            </a:r>
            <a:r>
              <a:rPr lang="en-US" sz="3600" dirty="0" smtClean="0"/>
              <a:t>/</a:t>
            </a:r>
            <a:r>
              <a:rPr lang="ru-RU" sz="3600" dirty="0" smtClean="0"/>
              <a:t>собственниками) с целью обеспечения эффективной деятельности компании, повышения инвестиционной привлекательности и стоимости бизнеса, </a:t>
            </a:r>
            <a:r>
              <a:rPr lang="ru-RU" sz="3600" u="sng" dirty="0" smtClean="0"/>
              <a:t>защите интересов владельце</a:t>
            </a:r>
            <a:r>
              <a:rPr lang="ru-RU" sz="3600" dirty="0" smtClean="0"/>
              <a:t>в, а также </a:t>
            </a:r>
            <a:r>
              <a:rPr lang="ru-RU" sz="3600" u="sng" dirty="0" smtClean="0"/>
              <a:t>других заинтересованных сторон </a:t>
            </a:r>
            <a:r>
              <a:rPr lang="ru-RU" sz="3600" dirty="0" smtClean="0"/>
              <a:t>(кредиторов, персонала компании, государства и др.)</a:t>
            </a:r>
          </a:p>
        </p:txBody>
      </p:sp>
    </p:spTree>
    <p:extLst>
      <p:ext uri="{BB962C8B-B14F-4D97-AF65-F5344CB8AC3E}">
        <p14:creationId xmlns:p14="http://schemas.microsoft.com/office/powerpoint/2010/main" val="3736163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31371" y="43498"/>
            <a:ext cx="5376597" cy="216136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Схема системы корпоративного управления</a:t>
            </a:r>
            <a:endParaRPr lang="ru-RU" dirty="0" smtClean="0"/>
          </a:p>
        </p:txBody>
      </p:sp>
      <p:pic>
        <p:nvPicPr>
          <p:cNvPr id="1026" name="Picture 2" descr="http://www.csrjournal.com/uploads/posts/2011-10/1319626992_akcen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88640"/>
            <a:ext cx="5435005" cy="2576196"/>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39349" y="2764836"/>
            <a:ext cx="11905323" cy="409316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Потоки в данной системе распределены следующим образом:</a:t>
            </a:r>
          </a:p>
          <a:p>
            <a:pPr marL="571500" indent="-571500" algn="l">
              <a:buFont typeface="Wingdings" pitchFamily="2" charset="2"/>
              <a:buChar char="ü"/>
            </a:pPr>
            <a:r>
              <a:rPr lang="ru-RU" dirty="0"/>
              <a:t>от</a:t>
            </a:r>
            <a:r>
              <a:rPr lang="ru-RU" b="1" dirty="0"/>
              <a:t> Акционеров к Генеральному директору и менеджменту</a:t>
            </a:r>
            <a:r>
              <a:rPr lang="ru-RU" dirty="0"/>
              <a:t> поступает капитал, Генеральный директор и менеджмент обязуется предоставлять Акционерам </a:t>
            </a:r>
            <a:r>
              <a:rPr lang="ru-RU" b="1" dirty="0"/>
              <a:t>прозрачную финансовую отчетность.</a:t>
            </a:r>
          </a:p>
          <a:p>
            <a:pPr marL="571500" indent="-571500" algn="l">
              <a:buFont typeface="Wingdings" pitchFamily="2" charset="2"/>
              <a:buChar char="ü"/>
            </a:pPr>
            <a:r>
              <a:rPr lang="ru-RU" dirty="0"/>
              <a:t>от </a:t>
            </a:r>
            <a:r>
              <a:rPr lang="ru-RU" b="1" dirty="0"/>
              <a:t>Акционеров</a:t>
            </a:r>
            <a:r>
              <a:rPr lang="ru-RU" dirty="0"/>
              <a:t> исходит </a:t>
            </a:r>
            <a:r>
              <a:rPr lang="ru-RU" b="1" dirty="0"/>
              <a:t>контроль за деятельностью Совета директоров</a:t>
            </a:r>
            <a:r>
              <a:rPr lang="ru-RU" dirty="0"/>
              <a:t>, а </a:t>
            </a:r>
            <a:r>
              <a:rPr lang="ru-RU" b="1" dirty="0"/>
              <a:t>Совет директоров предоставляет информацию и индивидуальную отчетность</a:t>
            </a:r>
            <a:r>
              <a:rPr lang="ru-RU" dirty="0"/>
              <a:t> Акционерам.</a:t>
            </a:r>
          </a:p>
          <a:p>
            <a:pPr marL="571500" indent="-571500" algn="l">
              <a:buFont typeface="Wingdings" pitchFamily="2" charset="2"/>
              <a:buChar char="ü"/>
            </a:pPr>
            <a:r>
              <a:rPr lang="ru-RU" dirty="0"/>
              <a:t>Генеральный директор и менеджмент предоставляют </a:t>
            </a:r>
            <a:r>
              <a:rPr lang="ru-RU" b="1" dirty="0"/>
              <a:t>оперативные данные и информацию о ходе реализации стратегии Совету директоров</a:t>
            </a:r>
            <a:r>
              <a:rPr lang="ru-RU" dirty="0"/>
              <a:t>, а он в свою очередь осуществляет надзор за деятельностью компании и генерального директора.</a:t>
            </a:r>
          </a:p>
        </p:txBody>
      </p:sp>
    </p:spTree>
    <p:extLst>
      <p:ext uri="{BB962C8B-B14F-4D97-AF65-F5344CB8AC3E}">
        <p14:creationId xmlns:p14="http://schemas.microsoft.com/office/powerpoint/2010/main" val="93795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l="36378" t="7697" b="15333"/>
          <a:stretch/>
        </p:blipFill>
        <p:spPr bwMode="auto">
          <a:xfrm>
            <a:off x="5805713" y="2641601"/>
            <a:ext cx="6530103" cy="4099768"/>
          </a:xfrm>
          <a:prstGeom prst="rect">
            <a:avLst/>
          </a:prstGeom>
          <a:ln>
            <a:noFill/>
          </a:ln>
          <a:extLst>
            <a:ext uri="{53640926-AAD7-44D8-BBD7-CCE9431645EC}">
              <a14:shadowObscured xmlns:a14="http://schemas.microsoft.com/office/drawing/2010/main"/>
            </a:ext>
          </a:extLst>
        </p:spPr>
      </p:pic>
      <p:pic>
        <p:nvPicPr>
          <p:cNvPr id="4" name="Picture 6" descr="D:\Course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919" y="4931753"/>
            <a:ext cx="3036025" cy="146904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p:nvPr/>
        </p:nvPicPr>
        <p:blipFill rotWithShape="1">
          <a:blip r:embed="rId4"/>
          <a:srcRect l="38301" t="3992" r="2083" b="14193"/>
          <a:stretch/>
        </p:blipFill>
        <p:spPr bwMode="auto">
          <a:xfrm>
            <a:off x="16052" y="260648"/>
            <a:ext cx="6471834" cy="4296838"/>
          </a:xfrm>
          <a:prstGeom prst="rect">
            <a:avLst/>
          </a:prstGeom>
          <a:ln>
            <a:noFill/>
          </a:ln>
          <a:extLst>
            <a:ext uri="{53640926-AAD7-44D8-BBD7-CCE9431645EC}">
              <a14:shadowObscured xmlns:a14="http://schemas.microsoft.com/office/drawing/2010/main"/>
            </a:ext>
          </a:extLst>
        </p:spPr>
      </p:pic>
      <p:cxnSp>
        <p:nvCxnSpPr>
          <p:cNvPr id="7" name="Прямая со стрелкой 6"/>
          <p:cNvCxnSpPr/>
          <p:nvPr/>
        </p:nvCxnSpPr>
        <p:spPr>
          <a:xfrm flipH="1">
            <a:off x="6342743" y="1915279"/>
            <a:ext cx="1727200" cy="49378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Управляющая кнопка: справка 9">
            <a:hlinkClick r:id="" action="ppaction://noaction" highlightClick="1"/>
          </p:cNvPr>
          <p:cNvSpPr/>
          <p:nvPr/>
        </p:nvSpPr>
        <p:spPr>
          <a:xfrm>
            <a:off x="8229600" y="725714"/>
            <a:ext cx="1349829" cy="1683354"/>
          </a:xfrm>
          <a:prstGeom prst="actionButtonHel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13377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47026" y="380943"/>
            <a:ext cx="11737380" cy="546831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400" b="1" dirty="0" smtClean="0">
                <a:latin typeface="Times New Roman" pitchFamily="18" charset="0"/>
                <a:cs typeface="Times New Roman" pitchFamily="18" charset="0"/>
              </a:rPr>
              <a:t>Вопросы</a:t>
            </a:r>
            <a:r>
              <a:rPr lang="ru-RU" sz="3400" b="1" dirty="0">
                <a:latin typeface="Times New Roman" pitchFamily="18" charset="0"/>
                <a:cs typeface="Times New Roman" pitchFamily="18" charset="0"/>
              </a:rPr>
              <a:t>:</a:t>
            </a:r>
          </a:p>
          <a:p>
            <a:pPr marL="514350" lvl="0" indent="-514350" algn="l">
              <a:buFont typeface="+mj-lt"/>
              <a:buAutoNum type="arabicPeriod"/>
            </a:pPr>
            <a:r>
              <a:rPr lang="ru-RU" sz="3400" dirty="0" smtClean="0">
                <a:latin typeface="Times New Roman" pitchFamily="18" charset="0"/>
                <a:cs typeface="Times New Roman" pitchFamily="18" charset="0"/>
              </a:rPr>
              <a:t>Система </a:t>
            </a:r>
            <a:r>
              <a:rPr lang="ru-RU" sz="3400" dirty="0">
                <a:latin typeface="Times New Roman" pitchFamily="18" charset="0"/>
                <a:cs typeface="Times New Roman" pitchFamily="18" charset="0"/>
              </a:rPr>
              <a:t>корпоративного управления, её принципы и факторы построения. </a:t>
            </a:r>
          </a:p>
          <a:p>
            <a:pPr marL="514350" lvl="0" indent="-514350" algn="l">
              <a:buFont typeface="+mj-lt"/>
              <a:buAutoNum type="arabicPeriod"/>
            </a:pPr>
            <a:r>
              <a:rPr lang="ru-RU" sz="3400" dirty="0">
                <a:latin typeface="Times New Roman" pitchFamily="18" charset="0"/>
                <a:cs typeface="Times New Roman" pitchFamily="18" charset="0"/>
              </a:rPr>
              <a:t>Модели корпоративного управления и их особенности. </a:t>
            </a:r>
            <a:endParaRPr lang="en-US" sz="3400" dirty="0" smtClean="0">
              <a:latin typeface="Times New Roman" pitchFamily="18" charset="0"/>
              <a:cs typeface="Times New Roman" pitchFamily="18" charset="0"/>
            </a:endParaRPr>
          </a:p>
          <a:p>
            <a:pPr marL="514350" lvl="0" indent="-514350" algn="l">
              <a:buFont typeface="+mj-lt"/>
              <a:buAutoNum type="arabicPeriod"/>
            </a:pPr>
            <a:r>
              <a:rPr lang="ru-RU" sz="3400" dirty="0" smtClean="0">
                <a:latin typeface="Times New Roman" pitchFamily="18" charset="0"/>
                <a:cs typeface="Times New Roman" pitchFamily="18" charset="0"/>
              </a:rPr>
              <a:t>Финансовая </a:t>
            </a:r>
            <a:r>
              <a:rPr lang="ru-RU" sz="3400" dirty="0">
                <a:latin typeface="Times New Roman" pitchFamily="18" charset="0"/>
                <a:cs typeface="Times New Roman" pitchFamily="18" charset="0"/>
              </a:rPr>
              <a:t>информация и корпоративная </a:t>
            </a:r>
            <a:r>
              <a:rPr lang="ru-RU" sz="3400" dirty="0" smtClean="0">
                <a:latin typeface="Times New Roman" pitchFamily="18" charset="0"/>
                <a:cs typeface="Times New Roman" pitchFamily="18" charset="0"/>
              </a:rPr>
              <a:t>отчетность.</a:t>
            </a:r>
            <a:endParaRPr lang="en-US" sz="3400" dirty="0" smtClean="0">
              <a:latin typeface="Times New Roman" pitchFamily="18" charset="0"/>
              <a:cs typeface="Times New Roman" pitchFamily="18" charset="0"/>
            </a:endParaRPr>
          </a:p>
          <a:p>
            <a:pPr lvl="0" algn="l"/>
            <a:endParaRPr lang="ru-RU" sz="3400" b="1" dirty="0" smtClean="0">
              <a:latin typeface="Times New Roman" pitchFamily="18" charset="0"/>
              <a:cs typeface="Times New Roman" pitchFamily="18" charset="0"/>
            </a:endParaRPr>
          </a:p>
          <a:p>
            <a:pPr lvl="0" algn="l"/>
            <a:r>
              <a:rPr lang="ru-RU" sz="3400" b="1" dirty="0" smtClean="0">
                <a:latin typeface="Times New Roman" pitchFamily="18" charset="0"/>
                <a:cs typeface="Times New Roman" pitchFamily="18" charset="0"/>
              </a:rPr>
              <a:t>Цель </a:t>
            </a:r>
            <a:r>
              <a:rPr lang="ru-RU" sz="3400" b="1" dirty="0">
                <a:latin typeface="Times New Roman" pitchFamily="18" charset="0"/>
                <a:cs typeface="Times New Roman" pitchFamily="18" charset="0"/>
              </a:rPr>
              <a:t>лекции: </a:t>
            </a:r>
            <a:endParaRPr lang="ru-RU" sz="3400" b="1" dirty="0" smtClean="0">
              <a:latin typeface="Times New Roman" pitchFamily="18" charset="0"/>
              <a:cs typeface="Times New Roman" pitchFamily="18" charset="0"/>
            </a:endParaRPr>
          </a:p>
          <a:p>
            <a:pPr algn="l"/>
            <a:r>
              <a:rPr lang="ru-RU" sz="3400" dirty="0">
                <a:latin typeface="Times New Roman" pitchFamily="18" charset="0"/>
                <a:cs typeface="Times New Roman" pitchFamily="18" charset="0"/>
              </a:rPr>
              <a:t>иметь представление о содержании корпоративного управления, финансовой информации и корпоративной отчетности.</a:t>
            </a:r>
            <a:endParaRPr lang="ru-RU" sz="3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01283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u="sng" dirty="0" smtClean="0">
                <a:solidFill>
                  <a:srgbClr val="FF0000"/>
                </a:solidFill>
              </a:rPr>
              <a:t>Построение </a:t>
            </a:r>
            <a:r>
              <a:rPr lang="ru-RU" b="1" u="sng" dirty="0">
                <a:solidFill>
                  <a:srgbClr val="FF0000"/>
                </a:solidFill>
              </a:rPr>
              <a:t>системы корпоративного управления </a:t>
            </a:r>
            <a:r>
              <a:rPr lang="ru-RU" dirty="0" smtClean="0"/>
              <a:t>состоит </a:t>
            </a:r>
            <a:r>
              <a:rPr lang="ru-RU" dirty="0"/>
              <a:t>из следующих этапов:</a:t>
            </a:r>
          </a:p>
          <a:p>
            <a:pPr marL="742950" indent="-742950" algn="l">
              <a:buFont typeface="+mj-lt"/>
              <a:buAutoNum type="arabicPeriod"/>
            </a:pPr>
            <a:r>
              <a:rPr lang="ru-RU" dirty="0" smtClean="0"/>
              <a:t>разработки </a:t>
            </a:r>
            <a:r>
              <a:rPr lang="ru-RU" dirty="0"/>
              <a:t>единых принципов работы корпорации в виде </a:t>
            </a:r>
            <a:r>
              <a:rPr lang="ru-RU" b="1" dirty="0">
                <a:solidFill>
                  <a:srgbClr val="FF0000"/>
                </a:solidFill>
              </a:rPr>
              <a:t>миссии</a:t>
            </a:r>
            <a:r>
              <a:rPr lang="ru-RU" dirty="0"/>
              <a:t>, философии или иного основополагающего документа;</a:t>
            </a:r>
          </a:p>
          <a:p>
            <a:pPr marL="742950" indent="-742950" algn="l">
              <a:buFont typeface="+mj-lt"/>
              <a:buAutoNum type="arabicPeriod"/>
            </a:pPr>
            <a:r>
              <a:rPr lang="ru-RU" dirty="0" smtClean="0"/>
              <a:t>определения </a:t>
            </a:r>
            <a:r>
              <a:rPr lang="ru-RU" b="1" dirty="0">
                <a:solidFill>
                  <a:srgbClr val="FF0000"/>
                </a:solidFill>
              </a:rPr>
              <a:t>целей деятельности </a:t>
            </a:r>
            <a:r>
              <a:rPr lang="ru-RU" dirty="0"/>
              <a:t>корпорации и способов мотивации ее </a:t>
            </a:r>
            <a:r>
              <a:rPr lang="ru-RU" dirty="0" smtClean="0"/>
              <a:t>собственников</a:t>
            </a:r>
            <a:r>
              <a:rPr lang="ru-RU" dirty="0"/>
              <a:t>;</a:t>
            </a:r>
          </a:p>
          <a:p>
            <a:pPr marL="742950" indent="-742950" algn="l">
              <a:buFont typeface="+mj-lt"/>
              <a:buAutoNum type="arabicPeriod"/>
            </a:pPr>
            <a:r>
              <a:rPr lang="ru-RU" dirty="0" smtClean="0"/>
              <a:t>выбора </a:t>
            </a:r>
            <a:r>
              <a:rPr lang="ru-RU" b="1" dirty="0">
                <a:solidFill>
                  <a:srgbClr val="FF0000"/>
                </a:solidFill>
              </a:rPr>
              <a:t>организационной структуры</a:t>
            </a:r>
            <a:r>
              <a:rPr lang="ru-RU" b="1" dirty="0"/>
              <a:t>, </a:t>
            </a:r>
            <a:r>
              <a:rPr lang="ru-RU" dirty="0"/>
              <a:t>адекватной поставленным целям.</a:t>
            </a:r>
          </a:p>
        </p:txBody>
      </p:sp>
    </p:spTree>
    <p:extLst>
      <p:ext uri="{BB962C8B-B14F-4D97-AF65-F5344CB8AC3E}">
        <p14:creationId xmlns:p14="http://schemas.microsoft.com/office/powerpoint/2010/main" val="3198020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Стратегия миссия видение для К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535" y="12308"/>
            <a:ext cx="68529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67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Миссия, видение и стратег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95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097344" cy="6858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Определение </a:t>
            </a:r>
            <a:r>
              <a:rPr lang="ru-RU" b="1" dirty="0" smtClean="0"/>
              <a:t>видения, миссии </a:t>
            </a:r>
            <a:r>
              <a:rPr lang="ru-RU" b="1" dirty="0"/>
              <a:t>и целей корпорации </a:t>
            </a:r>
            <a:endParaRPr lang="ru-RU" b="1" dirty="0" smtClean="0"/>
          </a:p>
          <a:p>
            <a:pPr algn="l"/>
            <a:endParaRPr lang="ru-RU" dirty="0" smtClean="0"/>
          </a:p>
          <a:p>
            <a:pPr algn="l"/>
            <a:r>
              <a:rPr lang="ru-RU" b="1" dirty="0" smtClean="0"/>
              <a:t>Видение</a:t>
            </a:r>
            <a:r>
              <a:rPr lang="ru-RU" dirty="0" smtClean="0"/>
              <a:t> – это </a:t>
            </a:r>
            <a:r>
              <a:rPr lang="ru-RU" dirty="0"/>
              <a:t>своего рода </a:t>
            </a:r>
            <a:r>
              <a:rPr lang="ru-RU" u="sng" dirty="0"/>
              <a:t>идеальная картина будущего</a:t>
            </a:r>
            <a:r>
              <a:rPr lang="ru-RU" dirty="0"/>
              <a:t>. Видение, с одной стороны, создает ощущение бесконечной перспективы развития, с другой –</a:t>
            </a:r>
            <a:r>
              <a:rPr lang="ru-RU" dirty="0" smtClean="0"/>
              <a:t> </a:t>
            </a:r>
            <a:r>
              <a:rPr lang="ru-RU" dirty="0"/>
              <a:t>определяет </a:t>
            </a:r>
            <a:r>
              <a:rPr lang="ru-RU" dirty="0" smtClean="0"/>
              <a:t>единую </a:t>
            </a:r>
            <a:r>
              <a:rPr lang="ru-RU" dirty="0"/>
              <a:t>систему ценностей организации</a:t>
            </a:r>
            <a:r>
              <a:rPr lang="ru-RU" dirty="0" smtClean="0"/>
              <a:t>.</a:t>
            </a:r>
            <a:endParaRPr lang="ru-RU" dirty="0"/>
          </a:p>
        </p:txBody>
      </p:sp>
    </p:spTree>
    <p:extLst>
      <p:ext uri="{BB962C8B-B14F-4D97-AF65-F5344CB8AC3E}">
        <p14:creationId xmlns:p14="http://schemas.microsoft.com/office/powerpoint/2010/main" val="1497674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097344" cy="685800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Миссия</a:t>
            </a:r>
            <a:r>
              <a:rPr lang="ru-RU" dirty="0" smtClean="0"/>
              <a:t> – это </a:t>
            </a:r>
            <a:r>
              <a:rPr lang="ru-RU" dirty="0"/>
              <a:t>значительно более определенный, по сравнению с видением, </a:t>
            </a:r>
            <a:r>
              <a:rPr lang="ru-RU" dirty="0" smtClean="0"/>
              <a:t>ориентир</a:t>
            </a:r>
            <a:r>
              <a:rPr lang="ru-RU" dirty="0"/>
              <a:t>:</a:t>
            </a:r>
            <a:endParaRPr lang="ru-RU" dirty="0" smtClean="0"/>
          </a:p>
          <a:p>
            <a:pPr marL="571500" indent="-571500" algn="l">
              <a:buFont typeface="Wingdings" pitchFamily="2" charset="2"/>
              <a:buChar char="§"/>
            </a:pPr>
            <a:r>
              <a:rPr lang="ru-RU" dirty="0" smtClean="0"/>
              <a:t>четко </a:t>
            </a:r>
            <a:r>
              <a:rPr lang="ru-RU" dirty="0"/>
              <a:t>обозначает смысл существования организации, </a:t>
            </a:r>
            <a:endParaRPr lang="ru-RU" dirty="0" smtClean="0"/>
          </a:p>
          <a:p>
            <a:pPr marL="571500" indent="-571500" algn="l">
              <a:buFont typeface="Wingdings" pitchFamily="2" charset="2"/>
              <a:buChar char="§"/>
            </a:pPr>
            <a:r>
              <a:rPr lang="ru-RU" dirty="0" smtClean="0"/>
              <a:t>учитывает интересы </a:t>
            </a:r>
            <a:r>
              <a:rPr lang="ru-RU" dirty="0"/>
              <a:t>социума (государства, местного сообщества и пр.), партнеров (клиентов, поставщиков и пр.), владельцев (инвесторов) и ее сотрудников. </a:t>
            </a:r>
            <a:endParaRPr lang="ru-RU" dirty="0" smtClean="0"/>
          </a:p>
          <a:p>
            <a:pPr algn="l"/>
            <a:endParaRPr lang="ru-RU" dirty="0" smtClean="0"/>
          </a:p>
          <a:p>
            <a:pPr algn="l"/>
            <a:r>
              <a:rPr lang="ru-RU" dirty="0" smtClean="0"/>
              <a:t>Видение </a:t>
            </a:r>
            <a:r>
              <a:rPr lang="ru-RU" dirty="0"/>
              <a:t>и миссия задают общее представление об организации без конкретных количественных характеристик. </a:t>
            </a:r>
            <a:endParaRPr lang="ru-RU" dirty="0" smtClean="0"/>
          </a:p>
        </p:txBody>
      </p:sp>
    </p:spTree>
    <p:extLst>
      <p:ext uri="{BB962C8B-B14F-4D97-AF65-F5344CB8AC3E}">
        <p14:creationId xmlns:p14="http://schemas.microsoft.com/office/powerpoint/2010/main" val="2870651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097344" cy="6858000"/>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Наличие миссии позволяет направить усилия всех сотрудников на достижение единых непротиворечивых целей.</a:t>
            </a:r>
          </a:p>
          <a:p>
            <a:pPr algn="l"/>
            <a:endParaRPr lang="ru-RU" dirty="0" smtClean="0"/>
          </a:p>
          <a:p>
            <a:pPr algn="l"/>
            <a:r>
              <a:rPr lang="ru-RU" b="1" dirty="0" smtClean="0"/>
              <a:t>Цель</a:t>
            </a:r>
            <a:r>
              <a:rPr lang="ru-RU" dirty="0" smtClean="0"/>
              <a:t> </a:t>
            </a:r>
            <a:r>
              <a:rPr lang="ru-RU" dirty="0"/>
              <a:t>представляет собой конкретизацию миссии компании</a:t>
            </a:r>
            <a:r>
              <a:rPr lang="ru-RU" dirty="0" smtClean="0"/>
              <a:t>.</a:t>
            </a:r>
          </a:p>
          <a:p>
            <a:pPr algn="l"/>
            <a:endParaRPr lang="ru-RU" b="1" dirty="0"/>
          </a:p>
          <a:p>
            <a:pPr algn="l"/>
            <a:r>
              <a:rPr lang="ru-RU" b="1" dirty="0" smtClean="0"/>
              <a:t>Стратегические цели – </a:t>
            </a:r>
            <a:r>
              <a:rPr lang="ru-RU" dirty="0" smtClean="0"/>
              <a:t>показатели направления </a:t>
            </a:r>
            <a:r>
              <a:rPr lang="ru-RU" dirty="0"/>
              <a:t>деятельность компании. </a:t>
            </a:r>
            <a:endParaRPr lang="ru-RU" dirty="0" smtClean="0"/>
          </a:p>
          <a:p>
            <a:pPr algn="l"/>
            <a:endParaRPr lang="ru-RU" b="1" dirty="0" smtClean="0"/>
          </a:p>
          <a:p>
            <a:pPr algn="l"/>
            <a:r>
              <a:rPr lang="ru-RU" b="1" dirty="0" smtClean="0"/>
              <a:t>Экономические </a:t>
            </a:r>
            <a:r>
              <a:rPr lang="ru-RU" b="1" dirty="0"/>
              <a:t>цели </a:t>
            </a:r>
            <a:r>
              <a:rPr lang="ru-RU" dirty="0"/>
              <a:t>компании </a:t>
            </a:r>
            <a:r>
              <a:rPr lang="ru-RU" dirty="0" smtClean="0"/>
              <a:t>– показатели:</a:t>
            </a:r>
          </a:p>
          <a:p>
            <a:pPr marL="571500" indent="-571500" algn="l">
              <a:buFont typeface="Arial" pitchFamily="34" charset="0"/>
              <a:buChar char="•"/>
            </a:pPr>
            <a:r>
              <a:rPr lang="ru-RU" dirty="0" smtClean="0"/>
              <a:t>количественные (</a:t>
            </a:r>
            <a:r>
              <a:rPr lang="ru-RU" dirty="0"/>
              <a:t>цифры </a:t>
            </a:r>
            <a:r>
              <a:rPr lang="ru-RU" dirty="0" smtClean="0"/>
              <a:t>дохода, оборота, </a:t>
            </a:r>
            <a:r>
              <a:rPr lang="ru-RU" dirty="0"/>
              <a:t>доли рынка</a:t>
            </a:r>
            <a:r>
              <a:rPr lang="ru-RU" dirty="0" smtClean="0"/>
              <a:t> </a:t>
            </a:r>
            <a:r>
              <a:rPr lang="ru-RU" dirty="0"/>
              <a:t>и </a:t>
            </a:r>
            <a:r>
              <a:rPr lang="ru-RU" dirty="0" smtClean="0"/>
              <a:t>т.д.);</a:t>
            </a:r>
          </a:p>
          <a:p>
            <a:pPr marL="571500" indent="-571500" algn="l">
              <a:buFont typeface="Arial" pitchFamily="34" charset="0"/>
              <a:buChar char="•"/>
            </a:pPr>
            <a:r>
              <a:rPr lang="ru-RU" dirty="0" smtClean="0"/>
              <a:t>качественные (стремление </a:t>
            </a:r>
            <a:r>
              <a:rPr lang="ru-RU" dirty="0"/>
              <a:t>стать абсолютным новатором в своей сфере, достичь технологического превосходства </a:t>
            </a:r>
            <a:r>
              <a:rPr lang="ru-RU" dirty="0" smtClean="0"/>
              <a:t>и т.д.)</a:t>
            </a:r>
          </a:p>
        </p:txBody>
      </p:sp>
    </p:spTree>
    <p:extLst>
      <p:ext uri="{BB962C8B-B14F-4D97-AF65-F5344CB8AC3E}">
        <p14:creationId xmlns:p14="http://schemas.microsoft.com/office/powerpoint/2010/main" val="1338636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П</a:t>
            </a:r>
            <a:r>
              <a:rPr lang="ru-RU" b="1" dirty="0" smtClean="0"/>
              <a:t>оставленные </a:t>
            </a:r>
            <a:r>
              <a:rPr lang="ru-RU" b="1" dirty="0"/>
              <a:t>цели </a:t>
            </a:r>
            <a:r>
              <a:rPr lang="ru-RU" b="1" dirty="0" smtClean="0"/>
              <a:t>должны отвечать </a:t>
            </a:r>
            <a:r>
              <a:rPr lang="ru-RU" b="1" dirty="0"/>
              <a:t>ряду </a:t>
            </a:r>
            <a:r>
              <a:rPr lang="ru-RU" b="1" dirty="0" smtClean="0"/>
              <a:t>требований:</a:t>
            </a:r>
            <a:endParaRPr lang="ru-RU" b="1" dirty="0"/>
          </a:p>
          <a:p>
            <a:pPr algn="l"/>
            <a:r>
              <a:rPr lang="ru-RU" dirty="0"/>
              <a:t>•	 были описаны очень ясными, конкретными и понятными терминами, </a:t>
            </a:r>
            <a:r>
              <a:rPr lang="ru-RU" dirty="0" smtClean="0"/>
              <a:t>исключающими </a:t>
            </a:r>
            <a:r>
              <a:rPr lang="ru-RU" dirty="0"/>
              <a:t>любую возможность неправильного толкования;</a:t>
            </a:r>
          </a:p>
          <a:p>
            <a:pPr algn="l"/>
            <a:r>
              <a:rPr lang="ru-RU" dirty="0"/>
              <a:t>•	 содержали описание конкретных «измерителей», позволяющих судить об уровне достижения цели;</a:t>
            </a:r>
          </a:p>
          <a:p>
            <a:pPr algn="l"/>
            <a:r>
              <a:rPr lang="ru-RU" dirty="0"/>
              <a:t>•	 соответствовали видению и миссии компании;</a:t>
            </a:r>
          </a:p>
          <a:p>
            <a:pPr algn="l"/>
            <a:r>
              <a:rPr lang="ru-RU" dirty="0"/>
              <a:t>•	 были реально достижимыми;</a:t>
            </a:r>
          </a:p>
          <a:p>
            <a:pPr algn="l"/>
            <a:r>
              <a:rPr lang="ru-RU" dirty="0"/>
              <a:t>•	 имели адресный характер (конкретное ответственное лицо), что позволило бы обеспечить их контролируемость;</a:t>
            </a:r>
          </a:p>
          <a:p>
            <a:pPr algn="l"/>
            <a:r>
              <a:rPr lang="ru-RU" dirty="0"/>
              <a:t>•	 были четко согласованы с другими целями и ресурсными возможностями компании;</a:t>
            </a:r>
          </a:p>
          <a:p>
            <a:pPr algn="l"/>
            <a:r>
              <a:rPr lang="ru-RU" dirty="0"/>
              <a:t>•	 определяли конечные сроки их достижения.</a:t>
            </a:r>
          </a:p>
        </p:txBody>
      </p:sp>
    </p:spTree>
    <p:extLst>
      <p:ext uri="{BB962C8B-B14F-4D97-AF65-F5344CB8AC3E}">
        <p14:creationId xmlns:p14="http://schemas.microsoft.com/office/powerpoint/2010/main" val="346741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6000" b="1" dirty="0" smtClean="0"/>
              <a:t>Цели по </a:t>
            </a:r>
            <a:r>
              <a:rPr lang="en-US" sz="6000" b="1" dirty="0" smtClean="0"/>
              <a:t>SMART</a:t>
            </a:r>
            <a:r>
              <a:rPr lang="ru-RU" sz="6000" b="1" dirty="0" smtClean="0"/>
              <a:t>!</a:t>
            </a:r>
          </a:p>
          <a:p>
            <a:r>
              <a:rPr lang="ru-RU" sz="6000" b="1" dirty="0" smtClean="0"/>
              <a:t>«</a:t>
            </a:r>
            <a:r>
              <a:rPr lang="ru-RU" sz="6000" b="1" dirty="0" err="1" smtClean="0"/>
              <a:t>Смартизированы</a:t>
            </a:r>
            <a:r>
              <a:rPr lang="ru-RU" sz="6000" b="1" dirty="0" smtClean="0"/>
              <a:t>»</a:t>
            </a:r>
            <a:endParaRPr lang="en-US" sz="6000" b="1" dirty="0"/>
          </a:p>
        </p:txBody>
      </p:sp>
    </p:spTree>
    <p:extLst>
      <p:ext uri="{BB962C8B-B14F-4D97-AF65-F5344CB8AC3E}">
        <p14:creationId xmlns:p14="http://schemas.microsoft.com/office/powerpoint/2010/main" val="983149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Принцип постановки целей </a:t>
            </a:r>
            <a:r>
              <a:rPr lang="en-US" b="1" dirty="0">
                <a:solidFill>
                  <a:srgbClr val="FF0000"/>
                </a:solidFill>
              </a:rPr>
              <a:t>SMART</a:t>
            </a:r>
          </a:p>
          <a:p>
            <a:pPr algn="l"/>
            <a:r>
              <a:rPr lang="en-US" b="1" dirty="0">
                <a:solidFill>
                  <a:srgbClr val="FF0000"/>
                </a:solidFill>
              </a:rPr>
              <a:t>S</a:t>
            </a:r>
            <a:r>
              <a:rPr lang="en-US" b="1" dirty="0"/>
              <a:t>pecific</a:t>
            </a:r>
            <a:r>
              <a:rPr lang="en-US" dirty="0"/>
              <a:t> – </a:t>
            </a:r>
            <a:r>
              <a:rPr lang="ru-RU" dirty="0"/>
              <a:t>конкретные</a:t>
            </a:r>
          </a:p>
          <a:p>
            <a:pPr algn="l"/>
            <a:r>
              <a:rPr lang="en-US" b="1" dirty="0" smtClean="0">
                <a:solidFill>
                  <a:srgbClr val="FF0000"/>
                </a:solidFill>
              </a:rPr>
              <a:t>M</a:t>
            </a:r>
            <a:r>
              <a:rPr lang="en-US" b="1" dirty="0" smtClean="0"/>
              <a:t>easurable</a:t>
            </a:r>
            <a:r>
              <a:rPr lang="en-US" dirty="0" smtClean="0"/>
              <a:t> </a:t>
            </a:r>
            <a:r>
              <a:rPr lang="en-US" dirty="0"/>
              <a:t>– </a:t>
            </a:r>
            <a:r>
              <a:rPr lang="ru-RU" dirty="0"/>
              <a:t>измеримые</a:t>
            </a:r>
          </a:p>
          <a:p>
            <a:pPr algn="l"/>
            <a:r>
              <a:rPr lang="en-US" b="1" dirty="0" smtClean="0">
                <a:solidFill>
                  <a:srgbClr val="FF0000"/>
                </a:solidFill>
              </a:rPr>
              <a:t>A</a:t>
            </a:r>
            <a:r>
              <a:rPr lang="en-US" b="1" dirty="0" smtClean="0"/>
              <a:t>chievable</a:t>
            </a:r>
            <a:r>
              <a:rPr lang="en-US" dirty="0" smtClean="0"/>
              <a:t> – </a:t>
            </a:r>
            <a:r>
              <a:rPr lang="ru-RU" dirty="0" smtClean="0"/>
              <a:t>достижимые </a:t>
            </a:r>
            <a:r>
              <a:rPr lang="ru-RU" dirty="0"/>
              <a:t>(иногда </a:t>
            </a:r>
            <a:r>
              <a:rPr lang="en-US" dirty="0"/>
              <a:t>agreed)</a:t>
            </a:r>
          </a:p>
          <a:p>
            <a:pPr algn="l"/>
            <a:r>
              <a:rPr lang="en-US" b="1" dirty="0" smtClean="0">
                <a:solidFill>
                  <a:srgbClr val="FF0000"/>
                </a:solidFill>
              </a:rPr>
              <a:t>R</a:t>
            </a:r>
            <a:r>
              <a:rPr lang="en-US" b="1" dirty="0" smtClean="0"/>
              <a:t>elevant</a:t>
            </a:r>
            <a:r>
              <a:rPr lang="en-US" dirty="0" smtClean="0"/>
              <a:t> – </a:t>
            </a:r>
            <a:r>
              <a:rPr lang="ru-RU" dirty="0" smtClean="0"/>
              <a:t>приносящие </a:t>
            </a:r>
            <a:r>
              <a:rPr lang="ru-RU" dirty="0"/>
              <a:t>результат (значимые)</a:t>
            </a:r>
          </a:p>
          <a:p>
            <a:pPr algn="l"/>
            <a:r>
              <a:rPr lang="en-US" b="1" dirty="0" smtClean="0">
                <a:solidFill>
                  <a:srgbClr val="FF0000"/>
                </a:solidFill>
              </a:rPr>
              <a:t>T</a:t>
            </a:r>
            <a:r>
              <a:rPr lang="en-US" b="1" dirty="0" smtClean="0"/>
              <a:t>ime-bound</a:t>
            </a:r>
            <a:r>
              <a:rPr lang="en-US" dirty="0" smtClean="0"/>
              <a:t> – </a:t>
            </a:r>
            <a:r>
              <a:rPr lang="ru-RU" dirty="0" smtClean="0"/>
              <a:t>ограниченные </a:t>
            </a:r>
            <a:r>
              <a:rPr lang="ru-RU" dirty="0"/>
              <a:t>по </a:t>
            </a:r>
            <a:r>
              <a:rPr lang="ru-RU" dirty="0" smtClean="0"/>
              <a:t>времени</a:t>
            </a:r>
            <a:endParaRPr lang="ru-RU" dirty="0"/>
          </a:p>
        </p:txBody>
      </p:sp>
    </p:spTree>
    <p:extLst>
      <p:ext uri="{BB962C8B-B14F-4D97-AF65-F5344CB8AC3E}">
        <p14:creationId xmlns:p14="http://schemas.microsoft.com/office/powerpoint/2010/main" val="1772409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0"/>
            <a:ext cx="11905323" cy="112474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Связь </a:t>
            </a:r>
            <a:r>
              <a:rPr lang="ru-RU" dirty="0"/>
              <a:t>корпоративной миссии со стратегическими целями</a:t>
            </a:r>
            <a:endParaRPr lang="ru-RU" dirty="0" smtClean="0"/>
          </a:p>
        </p:txBody>
      </p:sp>
      <p:pic>
        <p:nvPicPr>
          <p:cNvPr id="1026" name="Picture 2"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8" y="1916832"/>
            <a:ext cx="12060573"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62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Литература:</a:t>
            </a:r>
          </a:p>
          <a:p>
            <a:pPr marL="571500" indent="-571500" algn="l">
              <a:buFont typeface="Arial" pitchFamily="34" charset="0"/>
              <a:buChar char="•"/>
            </a:pPr>
            <a:r>
              <a:rPr lang="ru-RU" b="1" dirty="0" smtClean="0"/>
              <a:t>Литература по </a:t>
            </a:r>
            <a:r>
              <a:rPr lang="ru-RU" b="1" dirty="0" err="1" smtClean="0"/>
              <a:t>силлабусу</a:t>
            </a:r>
            <a:r>
              <a:rPr lang="ru-RU" b="1" dirty="0" smtClean="0"/>
              <a:t>;</a:t>
            </a:r>
          </a:p>
          <a:p>
            <a:pPr marL="571500" indent="-571500" algn="l">
              <a:buFont typeface="Arial" pitchFamily="34" charset="0"/>
              <a:buChar char="•"/>
            </a:pPr>
            <a:r>
              <a:rPr lang="ru-RU" b="1" dirty="0" smtClean="0"/>
              <a:t>Гражданский кодекс РК;</a:t>
            </a:r>
            <a:endParaRPr lang="ru-RU" b="1" dirty="0"/>
          </a:p>
          <a:p>
            <a:pPr marL="571500" indent="-571500" algn="l">
              <a:buFont typeface="Arial" pitchFamily="34" charset="0"/>
              <a:buChar char="•"/>
            </a:pPr>
            <a:r>
              <a:rPr lang="ru-RU" b="1" dirty="0" smtClean="0"/>
              <a:t>Закон </a:t>
            </a:r>
            <a:r>
              <a:rPr lang="ru-RU" b="1" dirty="0"/>
              <a:t>Республики Казахстан от 13 мая 2003 года № 415-II </a:t>
            </a:r>
            <a:r>
              <a:rPr lang="ru-RU" b="1" dirty="0" smtClean="0"/>
              <a:t>Об </a:t>
            </a:r>
            <a:r>
              <a:rPr lang="ru-RU" b="1" dirty="0"/>
              <a:t>акционерных </a:t>
            </a:r>
            <a:r>
              <a:rPr lang="ru-RU" b="1" dirty="0" smtClean="0"/>
              <a:t>обществах (</a:t>
            </a:r>
            <a:r>
              <a:rPr lang="ru-RU" b="1" dirty="0"/>
              <a:t>с изменениями и дополнениями по состоянию на 27.02.2017 г</a:t>
            </a:r>
            <a:r>
              <a:rPr lang="ru-RU" b="1" dirty="0" smtClean="0"/>
              <a:t>.).</a:t>
            </a:r>
            <a:endParaRPr lang="ru-RU" dirty="0"/>
          </a:p>
        </p:txBody>
      </p:sp>
    </p:spTree>
    <p:extLst>
      <p:ext uri="{BB962C8B-B14F-4D97-AF65-F5344CB8AC3E}">
        <p14:creationId xmlns:p14="http://schemas.microsoft.com/office/powerpoint/2010/main" val="4259240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95739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Финансовые цели </a:t>
            </a:r>
            <a:r>
              <a:rPr lang="ru-RU" dirty="0"/>
              <a:t>определяются основными областями действия корпоративных финансов:</a:t>
            </a:r>
          </a:p>
          <a:p>
            <a:pPr algn="l"/>
            <a:r>
              <a:rPr lang="ru-RU" dirty="0" smtClean="0"/>
              <a:t>• </a:t>
            </a:r>
            <a:r>
              <a:rPr lang="ru-RU" dirty="0"/>
              <a:t>регулированием финансовых результатов текущей производственной </a:t>
            </a:r>
            <a:r>
              <a:rPr lang="ru-RU" dirty="0" smtClean="0"/>
              <a:t>деятельности </a:t>
            </a:r>
            <a:r>
              <a:rPr lang="ru-RU" dirty="0"/>
              <a:t>предприятия, т. е. определением оптимальных вариантов </a:t>
            </a:r>
            <a:r>
              <a:rPr lang="ru-RU" smtClean="0"/>
              <a:t>формирова-ния</a:t>
            </a:r>
            <a:r>
              <a:rPr lang="ru-RU" dirty="0" smtClean="0"/>
              <a:t> </a:t>
            </a:r>
            <a:r>
              <a:rPr lang="ru-RU" dirty="0"/>
              <a:t>отдельных элементов себестоимости производства, распределением затрат, ценообразованием, налогообложением и т. д.;</a:t>
            </a:r>
          </a:p>
          <a:p>
            <a:pPr algn="l"/>
            <a:r>
              <a:rPr lang="ru-RU" dirty="0" smtClean="0"/>
              <a:t>•  </a:t>
            </a:r>
            <a:r>
              <a:rPr lang="ru-RU" dirty="0"/>
              <a:t>выбором источников финансирования –</a:t>
            </a:r>
            <a:r>
              <a:rPr lang="ru-RU" dirty="0" smtClean="0"/>
              <a:t> </a:t>
            </a:r>
            <a:r>
              <a:rPr lang="ru-RU" dirty="0"/>
              <a:t>управлением собственным и </a:t>
            </a:r>
            <a:r>
              <a:rPr lang="ru-RU" dirty="0" smtClean="0"/>
              <a:t>заемным </a:t>
            </a:r>
            <a:r>
              <a:rPr lang="ru-RU" dirty="0"/>
              <a:t>капиталом;</a:t>
            </a:r>
          </a:p>
          <a:p>
            <a:pPr algn="l"/>
            <a:r>
              <a:rPr lang="ru-RU" dirty="0" smtClean="0"/>
              <a:t>•  </a:t>
            </a:r>
            <a:r>
              <a:rPr lang="ru-RU" dirty="0"/>
              <a:t>управлением активами </a:t>
            </a:r>
            <a:r>
              <a:rPr lang="ru-RU" dirty="0" smtClean="0"/>
              <a:t>– деятельностью</a:t>
            </a:r>
            <a:r>
              <a:rPr lang="ru-RU" dirty="0"/>
              <a:t>, связанной с формированием </a:t>
            </a:r>
            <a:r>
              <a:rPr lang="ru-RU" dirty="0" smtClean="0"/>
              <a:t>имущества </a:t>
            </a:r>
            <a:r>
              <a:rPr lang="ru-RU" dirty="0"/>
              <a:t>предприятия, реальными и финансовыми инвестициями</a:t>
            </a:r>
            <a:r>
              <a:rPr lang="ru-RU" dirty="0" smtClean="0"/>
              <a:t>.</a:t>
            </a:r>
          </a:p>
          <a:p>
            <a:pPr algn="l"/>
            <a:r>
              <a:rPr lang="ru-RU" b="1" dirty="0" smtClean="0"/>
              <a:t>Конечной </a:t>
            </a:r>
            <a:r>
              <a:rPr lang="ru-RU" b="1" dirty="0"/>
              <a:t>целью </a:t>
            </a:r>
            <a:r>
              <a:rPr lang="ru-RU" dirty="0"/>
              <a:t>работы финансового менеджера в рыночных условиях принято считать </a:t>
            </a:r>
            <a:r>
              <a:rPr lang="ru-RU" dirty="0">
                <a:solidFill>
                  <a:srgbClr val="FF0000"/>
                </a:solidFill>
              </a:rPr>
              <a:t>максимизацию стоимости предприятия.</a:t>
            </a:r>
          </a:p>
        </p:txBody>
      </p:sp>
    </p:spTree>
    <p:extLst>
      <p:ext uri="{BB962C8B-B14F-4D97-AF65-F5344CB8AC3E}">
        <p14:creationId xmlns:p14="http://schemas.microsoft.com/office/powerpoint/2010/main" val="852677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dirty="0" smtClean="0"/>
          </a:p>
          <a:p>
            <a:pPr algn="l"/>
            <a:r>
              <a:rPr lang="ru-RU" b="1" dirty="0" smtClean="0"/>
              <a:t>Основные проблемы:</a:t>
            </a:r>
          </a:p>
          <a:p>
            <a:pPr algn="l"/>
            <a:endParaRPr lang="ru-RU" b="1" dirty="0" smtClean="0"/>
          </a:p>
          <a:p>
            <a:pPr marL="571500" indent="-571500" algn="l">
              <a:buFont typeface="Wingdings" pitchFamily="2" charset="2"/>
              <a:buChar char="Ø"/>
            </a:pPr>
            <a:r>
              <a:rPr lang="ru-RU" dirty="0" smtClean="0">
                <a:solidFill>
                  <a:srgbClr val="FF0000"/>
                </a:solidFill>
              </a:rPr>
              <a:t>Агентская </a:t>
            </a:r>
            <a:r>
              <a:rPr lang="ru-RU" dirty="0">
                <a:solidFill>
                  <a:srgbClr val="FF0000"/>
                </a:solidFill>
              </a:rPr>
              <a:t>проблема</a:t>
            </a:r>
            <a:r>
              <a:rPr lang="ru-RU" dirty="0"/>
              <a:t>: несовпадение интересов, неправомерное использование полномочий;</a:t>
            </a:r>
          </a:p>
          <a:p>
            <a:pPr marL="571500" indent="-571500" algn="l">
              <a:buFont typeface="Wingdings" pitchFamily="2" charset="2"/>
              <a:buChar char="Ø"/>
            </a:pPr>
            <a:r>
              <a:rPr lang="ru-RU" dirty="0">
                <a:solidFill>
                  <a:srgbClr val="FF0000"/>
                </a:solidFill>
              </a:rPr>
              <a:t>Права акционеров</a:t>
            </a:r>
            <a:r>
              <a:rPr lang="ru-RU" dirty="0"/>
              <a:t>: прозрачность, нарушение прав акционеров, концентрированный контроль;</a:t>
            </a:r>
          </a:p>
          <a:p>
            <a:pPr marL="571500" indent="-571500" algn="l">
              <a:buFont typeface="Wingdings" pitchFamily="2" charset="2"/>
              <a:buChar char="Ø"/>
            </a:pPr>
            <a:r>
              <a:rPr lang="ru-RU" dirty="0">
                <a:solidFill>
                  <a:srgbClr val="FF0000"/>
                </a:solidFill>
              </a:rPr>
              <a:t>Баланс власти</a:t>
            </a:r>
            <a:r>
              <a:rPr lang="ru-RU" dirty="0"/>
              <a:t>: структура и принципы деятельности совета директоров, прозрачность деятельности, состав комитетов, независимые директора;</a:t>
            </a:r>
          </a:p>
          <a:p>
            <a:pPr marL="571500" indent="-571500" algn="l">
              <a:buFont typeface="Wingdings" pitchFamily="2" charset="2"/>
              <a:buChar char="Ø"/>
            </a:pPr>
            <a:r>
              <a:rPr lang="ru-RU" dirty="0">
                <a:solidFill>
                  <a:srgbClr val="FF0000"/>
                </a:solidFill>
              </a:rPr>
              <a:t>Профессионализм директоров</a:t>
            </a:r>
            <a:r>
              <a:rPr lang="ru-RU" dirty="0"/>
              <a:t>: Стратегически ориентированная система корпоративного управления качество решений и профессиональные знания директоров;</a:t>
            </a:r>
          </a:p>
          <a:p>
            <a:pPr marL="571500" indent="-571500" algn="l">
              <a:buFont typeface="Wingdings" pitchFamily="2" charset="2"/>
              <a:buChar char="Ø"/>
            </a:pPr>
            <a:r>
              <a:rPr lang="ru-RU" dirty="0">
                <a:solidFill>
                  <a:srgbClr val="FF0000"/>
                </a:solidFill>
              </a:rPr>
              <a:t>Глобальные принципы корпоративного управления</a:t>
            </a:r>
            <a:r>
              <a:rPr lang="ru-RU" dirty="0"/>
              <a:t>: баланс национальных и глобальных </a:t>
            </a:r>
            <a:r>
              <a:rPr lang="ru-RU" dirty="0" smtClean="0"/>
              <a:t>интересов.</a:t>
            </a:r>
            <a:endParaRPr lang="ru-RU" dirty="0"/>
          </a:p>
        </p:txBody>
      </p:sp>
    </p:spTree>
    <p:extLst>
      <p:ext uri="{BB962C8B-B14F-4D97-AF65-F5344CB8AC3E}">
        <p14:creationId xmlns:p14="http://schemas.microsoft.com/office/powerpoint/2010/main" val="3356957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Модели корпоративного </a:t>
            </a:r>
            <a:r>
              <a:rPr lang="ru-RU" b="1" dirty="0" smtClean="0"/>
              <a:t>управления</a:t>
            </a:r>
          </a:p>
          <a:p>
            <a:pPr marL="571500" indent="-571500" algn="l">
              <a:buFont typeface="Wingdings" pitchFamily="2" charset="2"/>
              <a:buChar char="§"/>
            </a:pPr>
            <a:r>
              <a:rPr lang="ru-RU" dirty="0"/>
              <a:t>Англо-американская модель.</a:t>
            </a:r>
          </a:p>
          <a:p>
            <a:pPr algn="l"/>
            <a:r>
              <a:rPr lang="ru-RU" dirty="0" smtClean="0"/>
              <a:t>(</a:t>
            </a:r>
            <a:r>
              <a:rPr lang="ru-RU" dirty="0"/>
              <a:t>США, Канада, Великобритания, Италия)</a:t>
            </a:r>
          </a:p>
          <a:p>
            <a:pPr marL="571500" indent="-571500" algn="l">
              <a:buFont typeface="Wingdings" pitchFamily="2" charset="2"/>
              <a:buChar char="§"/>
            </a:pPr>
            <a:endParaRPr lang="ru-RU" dirty="0"/>
          </a:p>
          <a:p>
            <a:pPr marL="571500" indent="-571500" algn="l">
              <a:buFont typeface="Wingdings" pitchFamily="2" charset="2"/>
              <a:buChar char="§"/>
            </a:pPr>
            <a:r>
              <a:rPr lang="ru-RU" dirty="0"/>
              <a:t>Немецкая модель (Континентальная)</a:t>
            </a:r>
          </a:p>
          <a:p>
            <a:pPr algn="l"/>
            <a:r>
              <a:rPr lang="ru-RU" dirty="0" smtClean="0"/>
              <a:t>(</a:t>
            </a:r>
            <a:r>
              <a:rPr lang="ru-RU" dirty="0"/>
              <a:t>Германия, Франция, Швеция, Австрия, Дания, Бельгия)</a:t>
            </a:r>
          </a:p>
          <a:p>
            <a:pPr marL="571500" indent="-571500" algn="l">
              <a:buFont typeface="Wingdings" pitchFamily="2" charset="2"/>
              <a:buChar char="§"/>
            </a:pPr>
            <a:endParaRPr lang="ru-RU" dirty="0"/>
          </a:p>
          <a:p>
            <a:pPr marL="571500" indent="-571500" algn="l">
              <a:buFont typeface="Wingdings" pitchFamily="2" charset="2"/>
              <a:buChar char="§"/>
            </a:pPr>
            <a:r>
              <a:rPr lang="ru-RU" dirty="0"/>
              <a:t>Японская модель</a:t>
            </a:r>
          </a:p>
          <a:p>
            <a:pPr algn="l"/>
            <a:r>
              <a:rPr lang="ru-RU" dirty="0" smtClean="0"/>
              <a:t>(</a:t>
            </a:r>
            <a:r>
              <a:rPr lang="ru-RU" dirty="0"/>
              <a:t>Япония, Южная Корея)</a:t>
            </a:r>
          </a:p>
          <a:p>
            <a:pPr marL="571500" indent="-571500" algn="l">
              <a:buFont typeface="Wingdings" pitchFamily="2" charset="2"/>
              <a:buChar char="§"/>
            </a:pPr>
            <a:endParaRPr lang="ru-RU" dirty="0"/>
          </a:p>
          <a:p>
            <a:pPr marL="571500" indent="-571500" algn="l">
              <a:buFont typeface="Wingdings" pitchFamily="2" charset="2"/>
              <a:buChar char="§"/>
            </a:pPr>
            <a:r>
              <a:rPr lang="ru-RU" dirty="0"/>
              <a:t>Предпринимательская модель</a:t>
            </a:r>
          </a:p>
          <a:p>
            <a:pPr algn="l"/>
            <a:r>
              <a:rPr lang="ru-RU" dirty="0" smtClean="0"/>
              <a:t>Страны </a:t>
            </a:r>
            <a:r>
              <a:rPr lang="ru-RU" dirty="0"/>
              <a:t>с переходной </a:t>
            </a:r>
            <a:r>
              <a:rPr lang="ru-RU" dirty="0" smtClean="0"/>
              <a:t>экономикой</a:t>
            </a:r>
            <a:endParaRPr lang="ru-RU" dirty="0"/>
          </a:p>
          <a:p>
            <a:pPr algn="l"/>
            <a:endParaRPr lang="ru-RU" dirty="0"/>
          </a:p>
        </p:txBody>
      </p:sp>
    </p:spTree>
    <p:extLst>
      <p:ext uri="{BB962C8B-B14F-4D97-AF65-F5344CB8AC3E}">
        <p14:creationId xmlns:p14="http://schemas.microsoft.com/office/powerpoint/2010/main" val="164804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8"/>
          <p:cNvGraphicFramePr>
            <a:graphicFrameLocks/>
          </p:cNvGraphicFramePr>
          <p:nvPr>
            <p:extLst>
              <p:ext uri="{D42A27DB-BD31-4B8C-83A1-F6EECF244321}">
                <p14:modId xmlns:p14="http://schemas.microsoft.com/office/powerpoint/2010/main" val="2180552441"/>
              </p:ext>
            </p:extLst>
          </p:nvPr>
        </p:nvGraphicFramePr>
        <p:xfrm>
          <a:off x="239349" y="116632"/>
          <a:ext cx="11809312" cy="5760690"/>
        </p:xfrm>
        <a:graphic>
          <a:graphicData uri="http://schemas.openxmlformats.org/drawingml/2006/table">
            <a:tbl>
              <a:tblPr/>
              <a:tblGrid>
                <a:gridCol w="3369015"/>
                <a:gridCol w="3159711"/>
                <a:gridCol w="2496277"/>
                <a:gridCol w="2784309"/>
              </a:tblGrid>
              <a:tr h="5181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Times New Roman" pitchFamily="18" charset="0"/>
                      </a:endParaRP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rPr>
                        <a:t>США</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rPr>
                        <a:t>Германия</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rPr>
                        <a:t>Япония</a:t>
                      </a: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1. Участие институциональных инвесторов.</a:t>
                      </a: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Страховые, пенсионные фонды, фонды взаимоучастия</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Банки</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Банки, предприятия</a:t>
                      </a: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2. Перекрестное владение акциями</a:t>
                      </a: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Редко</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Часто</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Часто</a:t>
                      </a: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6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3. Поведение акционеров при плохих результатах деятельности компании</a:t>
                      </a: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Продажа акций («голосуют ногами»)</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Замена менеджмента</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Замена менеджмента</a:t>
                      </a: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rPr>
                        <a:t>4. Концентрация капитала</a:t>
                      </a: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Низкая</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chemeClr val="tx1"/>
                          </a:solidFill>
                          <a:effectLst/>
                          <a:latin typeface="Times New Roman" pitchFamily="18" charset="0"/>
                        </a:rPr>
                        <a:t>Высокая</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rPr>
                        <a:t>Высокая</a:t>
                      </a: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10844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476672"/>
            <a:ext cx="11905323" cy="6192688"/>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Механизм в компании являются реакцией </a:t>
            </a:r>
            <a:r>
              <a:rPr lang="ru-RU" dirty="0"/>
              <a:t>на потенциальные конфликты, характерные для данной страны, для данной компании. </a:t>
            </a:r>
            <a:endParaRPr lang="ru-RU" dirty="0" smtClean="0"/>
          </a:p>
          <a:p>
            <a:pPr algn="l"/>
            <a:endParaRPr lang="ru-RU" dirty="0" smtClean="0"/>
          </a:p>
          <a:p>
            <a:pPr algn="l"/>
            <a:r>
              <a:rPr lang="ru-RU" dirty="0" smtClean="0"/>
              <a:t>Реакция на потенциальные конфликты</a:t>
            </a:r>
          </a:p>
          <a:p>
            <a:pPr marL="571500" indent="-571500" algn="l">
              <a:buFont typeface="Arial" pitchFamily="34" charset="0"/>
              <a:buChar char="•"/>
            </a:pPr>
            <a:r>
              <a:rPr lang="ru-RU" b="1" dirty="0" smtClean="0"/>
              <a:t>США</a:t>
            </a:r>
            <a:r>
              <a:rPr lang="ru-RU" dirty="0" smtClean="0"/>
              <a:t>: это конфликт </a:t>
            </a:r>
            <a:r>
              <a:rPr lang="ru-RU" dirty="0"/>
              <a:t>между множеством мелких акционеров и менеджментом компании. </a:t>
            </a:r>
          </a:p>
          <a:p>
            <a:pPr marL="571500" indent="-571500" algn="l">
              <a:buFont typeface="Arial" pitchFamily="34" charset="0"/>
              <a:buChar char="•"/>
            </a:pPr>
            <a:r>
              <a:rPr lang="ru-RU" b="1" dirty="0"/>
              <a:t>Континентальная </a:t>
            </a:r>
            <a:r>
              <a:rPr lang="ru-RU" b="1" dirty="0" smtClean="0"/>
              <a:t>Европа, Азия Латинская Америка</a:t>
            </a:r>
            <a:r>
              <a:rPr lang="ru-RU" dirty="0" smtClean="0"/>
              <a:t>: </a:t>
            </a:r>
            <a:r>
              <a:rPr lang="ru-RU" dirty="0"/>
              <a:t>конфликт между </a:t>
            </a:r>
            <a:r>
              <a:rPr lang="ru-RU" dirty="0" smtClean="0"/>
              <a:t>мелкими и крупными акционерами</a:t>
            </a:r>
          </a:p>
          <a:p>
            <a:pPr marL="571500" indent="-571500" algn="l">
              <a:buFont typeface="Arial" pitchFamily="34" charset="0"/>
              <a:buChar char="•"/>
            </a:pPr>
            <a:r>
              <a:rPr lang="ru-RU" b="1" dirty="0" smtClean="0"/>
              <a:t>Россия (по аналогии РК), </a:t>
            </a:r>
            <a:r>
              <a:rPr lang="ru-RU" dirty="0" smtClean="0"/>
              <a:t>как Европа, но есть особенности:</a:t>
            </a:r>
          </a:p>
          <a:p>
            <a:pPr marL="742950" indent="-742950" algn="l">
              <a:buFont typeface="+mj-lt"/>
              <a:buAutoNum type="arabicPeriod"/>
            </a:pPr>
            <a:r>
              <a:rPr lang="ru-RU" dirty="0" smtClean="0"/>
              <a:t>конфликт </a:t>
            </a:r>
            <a:r>
              <a:rPr lang="ru-RU" dirty="0"/>
              <a:t>между мелкими и крупными </a:t>
            </a:r>
            <a:r>
              <a:rPr lang="ru-RU" dirty="0" smtClean="0"/>
              <a:t>акционерами острее</a:t>
            </a:r>
          </a:p>
          <a:p>
            <a:pPr marL="742950" indent="-742950" algn="l">
              <a:buFont typeface="+mj-lt"/>
              <a:buAutoNum type="arabicPeriod"/>
            </a:pPr>
            <a:r>
              <a:rPr lang="ru-RU" dirty="0"/>
              <a:t>конфликт между мелкими </a:t>
            </a:r>
            <a:r>
              <a:rPr lang="ru-RU" dirty="0" smtClean="0"/>
              <a:t>акционеров с менеджерами/директорами</a:t>
            </a:r>
          </a:p>
          <a:p>
            <a:pPr marL="742950" indent="-742950" algn="l">
              <a:buFont typeface="+mj-lt"/>
              <a:buAutoNum type="arabicPeriod"/>
            </a:pPr>
            <a:r>
              <a:rPr lang="ru-RU" dirty="0"/>
              <a:t>конфликт между </a:t>
            </a:r>
            <a:r>
              <a:rPr lang="ru-RU" dirty="0" smtClean="0"/>
              <a:t>контролирующими акционерами и государством (чиновниками).</a:t>
            </a:r>
            <a:endParaRPr lang="ru-RU" dirty="0"/>
          </a:p>
          <a:p>
            <a:pPr marL="742950" indent="-742950" algn="l">
              <a:buFont typeface="+mj-lt"/>
              <a:buAutoNum type="arabicPeriod"/>
            </a:pPr>
            <a:endParaRPr lang="ru-RU" dirty="0" smtClean="0"/>
          </a:p>
          <a:p>
            <a:pPr marL="742950" indent="-742950" algn="l">
              <a:buFont typeface="+mj-lt"/>
              <a:buAutoNum type="arabicPeriod"/>
            </a:pPr>
            <a:endParaRPr lang="ru-RU" dirty="0"/>
          </a:p>
          <a:p>
            <a:pPr marL="571500" indent="-571500" algn="l">
              <a:buFont typeface="Arial" pitchFamily="34" charset="0"/>
              <a:buChar char="•"/>
            </a:pPr>
            <a:endParaRPr lang="ru-RU" dirty="0"/>
          </a:p>
        </p:txBody>
      </p:sp>
    </p:spTree>
    <p:extLst>
      <p:ext uri="{BB962C8B-B14F-4D97-AF65-F5344CB8AC3E}">
        <p14:creationId xmlns:p14="http://schemas.microsoft.com/office/powerpoint/2010/main" val="1013780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КУ в мир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4" y="332656"/>
            <a:ext cx="12192000" cy="547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99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зличия в кодексах К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780" y="0"/>
            <a:ext cx="7028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20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sz="2800" b="1" smtClean="0"/>
              <a:t>Модели корпоративного управления.</a:t>
            </a:r>
          </a:p>
        </p:txBody>
      </p:sp>
      <p:sp>
        <p:nvSpPr>
          <p:cNvPr id="14339" name="Rectangle 3"/>
          <p:cNvSpPr>
            <a:spLocks noGrp="1" noChangeArrowheads="1"/>
          </p:cNvSpPr>
          <p:nvPr>
            <p:ph type="body" idx="1"/>
          </p:nvPr>
        </p:nvSpPr>
        <p:spPr/>
        <p:txBody>
          <a:bodyPr/>
          <a:lstStyle/>
          <a:p>
            <a:pPr algn="ctr" eaLnBrk="1" hangingPunct="1">
              <a:buFontTx/>
              <a:buNone/>
            </a:pPr>
            <a:r>
              <a:rPr lang="ru-RU" sz="2400" b="1" dirty="0" smtClean="0"/>
              <a:t>Англо-американская модель</a:t>
            </a:r>
          </a:p>
          <a:p>
            <a:pPr algn="ctr" eaLnBrk="1" hangingPunct="1">
              <a:buFontTx/>
              <a:buNone/>
            </a:pPr>
            <a:r>
              <a:rPr lang="ru-RU" sz="2400" b="1" dirty="0" smtClean="0"/>
              <a:t>Базовые принципы:</a:t>
            </a:r>
          </a:p>
          <a:p>
            <a:pPr algn="ctr" eaLnBrk="1" hangingPunct="1">
              <a:buFontTx/>
              <a:buNone/>
            </a:pPr>
            <a:r>
              <a:rPr lang="ru-RU" sz="2000" dirty="0" smtClean="0"/>
              <a:t>Разделение имущества и обязательств корпорации и имущества и обязательств собственников корпорации.</a:t>
            </a:r>
          </a:p>
          <a:p>
            <a:pPr algn="ctr" eaLnBrk="1" hangingPunct="1">
              <a:buFontTx/>
              <a:buNone/>
            </a:pPr>
            <a:r>
              <a:rPr lang="ru-RU" sz="2000" dirty="0" smtClean="0"/>
              <a:t>Разделение прав собственности и контроля над корпорацией.</a:t>
            </a:r>
          </a:p>
          <a:p>
            <a:pPr algn="ctr" eaLnBrk="1" hangingPunct="1">
              <a:buFontTx/>
              <a:buNone/>
            </a:pPr>
            <a:r>
              <a:rPr lang="ru-RU" sz="2000" dirty="0" smtClean="0"/>
              <a:t>Поведение компании, ориентированное на максимизацию богатства акционеров – достаточное условие для повышения благосостояния общества.</a:t>
            </a:r>
          </a:p>
          <a:p>
            <a:pPr algn="ctr" eaLnBrk="1" hangingPunct="1">
              <a:buFontTx/>
              <a:buNone/>
            </a:pPr>
            <a:r>
              <a:rPr lang="ru-RU" sz="2000" dirty="0" smtClean="0"/>
              <a:t>Максимизация рыночной стоимости акций компании – достаточное условие максимизации богатства акционеров.</a:t>
            </a:r>
          </a:p>
        </p:txBody>
      </p:sp>
    </p:spTree>
    <p:extLst>
      <p:ext uri="{BB962C8B-B14F-4D97-AF65-F5344CB8AC3E}">
        <p14:creationId xmlns:p14="http://schemas.microsoft.com/office/powerpoint/2010/main" val="1439815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ru-RU" sz="2800" b="1" smtClean="0"/>
              <a:t>Модели корпоративного управления.</a:t>
            </a:r>
          </a:p>
        </p:txBody>
      </p:sp>
      <p:sp>
        <p:nvSpPr>
          <p:cNvPr id="15363" name="Rectangle 3"/>
          <p:cNvSpPr>
            <a:spLocks noGrp="1" noChangeArrowheads="1"/>
          </p:cNvSpPr>
          <p:nvPr>
            <p:ph type="body" idx="1"/>
          </p:nvPr>
        </p:nvSpPr>
        <p:spPr/>
        <p:txBody>
          <a:bodyPr/>
          <a:lstStyle/>
          <a:p>
            <a:pPr algn="ctr" eaLnBrk="1" hangingPunct="1">
              <a:lnSpc>
                <a:spcPct val="90000"/>
              </a:lnSpc>
              <a:buFontTx/>
              <a:buNone/>
            </a:pPr>
            <a:r>
              <a:rPr lang="ru-RU" sz="2400" b="1" dirty="0" smtClean="0"/>
              <a:t>Англо-американская модель корпоративного управления</a:t>
            </a:r>
          </a:p>
          <a:p>
            <a:pPr eaLnBrk="1" hangingPunct="1">
              <a:lnSpc>
                <a:spcPct val="90000"/>
              </a:lnSpc>
            </a:pPr>
            <a:r>
              <a:rPr lang="ru-RU" sz="2000" dirty="0" smtClean="0"/>
              <a:t>Разделение органов управления, представляющих интересы владельцев (Совет директоров) и менеджмента позволяет решить две задачи – использовать специалистов по управлению для максимизации прибыли и защитить собственников от действий менеджмента вопреки интересам собственников.</a:t>
            </a:r>
          </a:p>
          <a:p>
            <a:pPr eaLnBrk="1" hangingPunct="1">
              <a:lnSpc>
                <a:spcPct val="90000"/>
              </a:lnSpc>
            </a:pPr>
            <a:r>
              <a:rPr lang="ru-RU" sz="2000" dirty="0" smtClean="0"/>
              <a:t>Предполагается, что эффективное достижение этих целей обеспечивается рыночными механизмами – взаимодействие финансового рынка, рынка управленческих кадров и рынка корпоративного контроля.</a:t>
            </a:r>
          </a:p>
          <a:p>
            <a:pPr eaLnBrk="1" hangingPunct="1">
              <a:lnSpc>
                <a:spcPct val="90000"/>
              </a:lnSpc>
            </a:pPr>
            <a:r>
              <a:rPr lang="ru-RU" sz="2000" dirty="0" smtClean="0"/>
              <a:t>Вовлеченность государства ограничивается антимонопольными законами, разграничивающими интересы различных групп.</a:t>
            </a:r>
          </a:p>
        </p:txBody>
      </p:sp>
    </p:spTree>
    <p:extLst>
      <p:ext uri="{BB962C8B-B14F-4D97-AF65-F5344CB8AC3E}">
        <p14:creationId xmlns:p14="http://schemas.microsoft.com/office/powerpoint/2010/main" val="1319843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36062" y="981076"/>
            <a:ext cx="11519877" cy="404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35000"/>
              </a:spcBef>
              <a:defRPr/>
            </a:pPr>
            <a:r>
              <a:rPr lang="ru-RU" sz="2000" dirty="0">
                <a:sym typeface="Wingdings" pitchFamily="2" charset="2"/>
              </a:rPr>
              <a:t> </a:t>
            </a:r>
            <a:r>
              <a:rPr lang="ru-RU" sz="1600" dirty="0"/>
              <a:t>Стоимость капитала слишком высока по сравнению с Японией и Германией. Это означает, что один и тот же проект должен быть отвергнут в условиях США и принят в условиях Японии.</a:t>
            </a:r>
          </a:p>
          <a:p>
            <a:pPr eaLnBrk="0" hangingPunct="0">
              <a:spcBef>
                <a:spcPct val="35000"/>
              </a:spcBef>
              <a:defRPr/>
            </a:pPr>
            <a:r>
              <a:rPr lang="ru-RU" sz="2000" dirty="0">
                <a:sym typeface="Wingdings" pitchFamily="2" charset="2"/>
              </a:rPr>
              <a:t></a:t>
            </a:r>
            <a:r>
              <a:rPr lang="ru-RU" sz="1600" dirty="0"/>
              <a:t> Независимо от «стоимости капитала» некоторые эксперты утверждают, что практика бухгалтерского учета такова, что она ведет к завышенной оценке доходности проектов или неоправданно короткому сроку возврата инвестиций.</a:t>
            </a:r>
          </a:p>
          <a:p>
            <a:pPr eaLnBrk="0" hangingPunct="0">
              <a:spcBef>
                <a:spcPct val="35000"/>
              </a:spcBef>
              <a:defRPr/>
            </a:pPr>
            <a:r>
              <a:rPr lang="ru-RU" sz="2000" dirty="0">
                <a:sym typeface="Wingdings" pitchFamily="2" charset="2"/>
              </a:rPr>
              <a:t></a:t>
            </a:r>
            <a:r>
              <a:rPr lang="ru-RU" sz="1600" dirty="0"/>
              <a:t> Фондовый рынок ориентирован на краткосрочные выгоды. Институциональные инвесторы принимают решения, ориентируясь на краткосрочные цели и не оценивают ситуацию в долгосрочной  перспективе.</a:t>
            </a:r>
          </a:p>
          <a:p>
            <a:pPr eaLnBrk="0" hangingPunct="0">
              <a:spcBef>
                <a:spcPct val="35000"/>
              </a:spcBef>
              <a:defRPr/>
            </a:pPr>
            <a:r>
              <a:rPr lang="ru-RU" sz="2000" dirty="0">
                <a:sym typeface="Wingdings" pitchFamily="2" charset="2"/>
              </a:rPr>
              <a:t></a:t>
            </a:r>
            <a:r>
              <a:rPr lang="ru-RU" sz="2000" dirty="0"/>
              <a:t> </a:t>
            </a:r>
            <a:r>
              <a:rPr lang="ru-RU" sz="1600" dirty="0"/>
              <a:t>Фондовый рынок не отражает истинной стоимости активов поскольку подвержен моде и прихоти отдельных крупных игроков.</a:t>
            </a:r>
          </a:p>
          <a:p>
            <a:pPr eaLnBrk="0" hangingPunct="0">
              <a:spcBef>
                <a:spcPct val="35000"/>
              </a:spcBef>
              <a:defRPr/>
            </a:pPr>
            <a:r>
              <a:rPr lang="ru-RU" sz="2000" dirty="0">
                <a:sym typeface="Wingdings" pitchFamily="2" charset="2"/>
              </a:rPr>
              <a:t></a:t>
            </a:r>
            <a:r>
              <a:rPr lang="ru-RU" sz="1600" dirty="0"/>
              <a:t> Поглощения не всегда ведут к повышению стоимости компании. Рынок корпоративного контроля в некоторых случаях может не быть естественным механизмом создания стоимости.</a:t>
            </a:r>
          </a:p>
          <a:p>
            <a:pPr eaLnBrk="0" hangingPunct="0">
              <a:spcBef>
                <a:spcPct val="35000"/>
              </a:spcBef>
              <a:defRPr/>
            </a:pPr>
            <a:r>
              <a:rPr lang="ru-RU" sz="2000" dirty="0">
                <a:sym typeface="Wingdings" pitchFamily="2" charset="2"/>
              </a:rPr>
              <a:t></a:t>
            </a:r>
            <a:r>
              <a:rPr lang="ru-RU" sz="1600" dirty="0">
                <a:sym typeface="Wingdings" pitchFamily="2" charset="2"/>
              </a:rPr>
              <a:t> </a:t>
            </a:r>
            <a:r>
              <a:rPr lang="ru-RU" sz="1600" dirty="0"/>
              <a:t>Некоторые эксперты отмечают, что корпорации находятся в руках управленческой элиты</a:t>
            </a:r>
            <a:r>
              <a:rPr lang="ru-RU" dirty="0"/>
              <a:t>. </a:t>
            </a:r>
          </a:p>
          <a:p>
            <a:pPr>
              <a:spcBef>
                <a:spcPct val="35000"/>
              </a:spcBef>
              <a:defRPr/>
            </a:pPr>
            <a:r>
              <a:rPr lang="ru-RU" sz="1600" dirty="0"/>
              <a:t>Избрание «внешних» членов  совета директоров, независимый аудит и угроза поглощений не достаточны для того, чтобы предотвратить использование менеджментом активов корпорации в своих интересах. </a:t>
            </a:r>
          </a:p>
        </p:txBody>
      </p:sp>
      <p:sp>
        <p:nvSpPr>
          <p:cNvPr id="18435" name="Rectangle 0"/>
          <p:cNvSpPr>
            <a:spLocks noGrp="1" noChangeArrowheads="1"/>
          </p:cNvSpPr>
          <p:nvPr>
            <p:ph type="title"/>
          </p:nvPr>
        </p:nvSpPr>
        <p:spPr>
          <a:xfrm>
            <a:off x="336061" y="274640"/>
            <a:ext cx="10972800" cy="706437"/>
          </a:xfrm>
        </p:spPr>
        <p:txBody>
          <a:bodyPr>
            <a:normAutofit/>
          </a:bodyPr>
          <a:lstStyle/>
          <a:p>
            <a:pPr eaLnBrk="1" hangingPunct="1"/>
            <a:r>
              <a:rPr lang="ru-RU" smtClean="0"/>
              <a:t>КРИТИКА МОДЕЛИ А-А</a:t>
            </a:r>
          </a:p>
        </p:txBody>
      </p:sp>
    </p:spTree>
    <p:extLst>
      <p:ext uri="{BB962C8B-B14F-4D97-AF65-F5344CB8AC3E}">
        <p14:creationId xmlns:p14="http://schemas.microsoft.com/office/powerpoint/2010/main" val="3745142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Участники КО для К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447" y="784014"/>
            <a:ext cx="8832984" cy="607398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7671908" cy="646331"/>
          </a:xfrm>
          <a:prstGeom prst="rect">
            <a:avLst/>
          </a:prstGeom>
        </p:spPr>
        <p:txBody>
          <a:bodyPr wrap="none">
            <a:spAutoFit/>
          </a:bodyPr>
          <a:lstStyle/>
          <a:p>
            <a:r>
              <a:rPr lang="ru-RU" sz="3600" dirty="0"/>
              <a:t>Участники </a:t>
            </a:r>
            <a:r>
              <a:rPr lang="ru-RU" sz="3600" dirty="0" smtClean="0"/>
              <a:t>корпоративных отношений</a:t>
            </a:r>
            <a:endParaRPr lang="ru-RU" sz="3600" dirty="0"/>
          </a:p>
        </p:txBody>
      </p:sp>
    </p:spTree>
    <p:extLst>
      <p:ext uri="{BB962C8B-B14F-4D97-AF65-F5344CB8AC3E}">
        <p14:creationId xmlns:p14="http://schemas.microsoft.com/office/powerpoint/2010/main" val="40061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ru-RU" sz="2800" b="1" smtClean="0"/>
              <a:t>Модели корпоративного управления.</a:t>
            </a:r>
          </a:p>
        </p:txBody>
      </p:sp>
      <p:sp>
        <p:nvSpPr>
          <p:cNvPr id="16387" name="Rectangle 3"/>
          <p:cNvSpPr>
            <a:spLocks noGrp="1" noChangeArrowheads="1"/>
          </p:cNvSpPr>
          <p:nvPr>
            <p:ph type="body" idx="1"/>
          </p:nvPr>
        </p:nvSpPr>
        <p:spPr/>
        <p:txBody>
          <a:bodyPr/>
          <a:lstStyle/>
          <a:p>
            <a:pPr algn="ctr" eaLnBrk="1" hangingPunct="1">
              <a:buFontTx/>
              <a:buNone/>
            </a:pPr>
            <a:r>
              <a:rPr lang="ru-RU" sz="2400" b="1" dirty="0" smtClean="0"/>
              <a:t>Немецкая модель корпоративного управления</a:t>
            </a:r>
          </a:p>
          <a:p>
            <a:pPr algn="ctr" eaLnBrk="1" hangingPunct="1">
              <a:buFontTx/>
              <a:buNone/>
            </a:pPr>
            <a:r>
              <a:rPr lang="ru-RU" sz="2400" b="1" dirty="0" smtClean="0"/>
              <a:t>Базовые принципы</a:t>
            </a:r>
          </a:p>
          <a:p>
            <a:pPr algn="ctr" eaLnBrk="1" hangingPunct="1">
              <a:buFontTx/>
              <a:buNone/>
            </a:pPr>
            <a:r>
              <a:rPr lang="ru-RU" sz="2000" b="1" dirty="0" smtClean="0"/>
              <a:t>Принцип социального взаимодействия – все стороны, заинтересованные в деятельности корпорации, имеют право участвовать в процессе принятия решений.</a:t>
            </a:r>
          </a:p>
          <a:p>
            <a:pPr algn="ctr" eaLnBrk="1" hangingPunct="1">
              <a:buFontTx/>
              <a:buNone/>
            </a:pPr>
            <a:r>
              <a:rPr lang="ru-RU" sz="1800" b="1" dirty="0" smtClean="0"/>
              <a:t>Особенности:</a:t>
            </a:r>
          </a:p>
          <a:p>
            <a:pPr eaLnBrk="1" hangingPunct="1"/>
            <a:r>
              <a:rPr lang="ru-RU" sz="1600" b="1" dirty="0" smtClean="0"/>
              <a:t>Двухуровневая структура совета директоров:</a:t>
            </a:r>
          </a:p>
          <a:p>
            <a:pPr eaLnBrk="1" hangingPunct="1">
              <a:buFontTx/>
              <a:buNone/>
            </a:pPr>
            <a:r>
              <a:rPr lang="ru-RU" sz="1600" b="1" dirty="0" smtClean="0"/>
              <a:t>	Наблюдательный совет</a:t>
            </a:r>
          </a:p>
          <a:p>
            <a:pPr eaLnBrk="1" hangingPunct="1">
              <a:buFontTx/>
              <a:buNone/>
            </a:pPr>
            <a:r>
              <a:rPr lang="ru-RU" sz="1600" b="1" dirty="0" smtClean="0"/>
              <a:t>	Управленческий совет</a:t>
            </a:r>
          </a:p>
          <a:p>
            <a:pPr eaLnBrk="1" hangingPunct="1"/>
            <a:r>
              <a:rPr lang="ru-RU" sz="1600" b="1" dirty="0" smtClean="0"/>
              <a:t>Представительство заинтересованных сторон</a:t>
            </a:r>
          </a:p>
          <a:p>
            <a:pPr eaLnBrk="1" hangingPunct="1"/>
            <a:r>
              <a:rPr lang="ru-RU" sz="1600" b="1" dirty="0" smtClean="0"/>
              <a:t>Универсальные банки</a:t>
            </a:r>
          </a:p>
          <a:p>
            <a:pPr eaLnBrk="1" hangingPunct="1"/>
            <a:r>
              <a:rPr lang="ru-RU" sz="1600" b="1" dirty="0" smtClean="0"/>
              <a:t>Перекрестное владение акциями</a:t>
            </a:r>
          </a:p>
          <a:p>
            <a:pPr eaLnBrk="1" hangingPunct="1"/>
            <a:endParaRPr lang="ru-RU" sz="1800" b="1" dirty="0" smtClean="0"/>
          </a:p>
          <a:p>
            <a:pPr eaLnBrk="1" hangingPunct="1"/>
            <a:endParaRPr lang="ru-RU" sz="1800" b="1" dirty="0" smtClean="0"/>
          </a:p>
        </p:txBody>
      </p:sp>
    </p:spTree>
    <p:extLst>
      <p:ext uri="{BB962C8B-B14F-4D97-AF65-F5344CB8AC3E}">
        <p14:creationId xmlns:p14="http://schemas.microsoft.com/office/powerpoint/2010/main" val="2820304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sz="2800" b="1" smtClean="0"/>
              <a:t>Модели корпоративного управления.</a:t>
            </a:r>
          </a:p>
        </p:txBody>
      </p:sp>
      <p:sp>
        <p:nvSpPr>
          <p:cNvPr id="17411" name="Rectangle 3"/>
          <p:cNvSpPr>
            <a:spLocks noGrp="1" noChangeArrowheads="1"/>
          </p:cNvSpPr>
          <p:nvPr>
            <p:ph type="body" idx="1"/>
          </p:nvPr>
        </p:nvSpPr>
        <p:spPr/>
        <p:txBody>
          <a:bodyPr/>
          <a:lstStyle/>
          <a:p>
            <a:pPr algn="ctr" eaLnBrk="1" hangingPunct="1">
              <a:lnSpc>
                <a:spcPct val="90000"/>
              </a:lnSpc>
              <a:buFontTx/>
              <a:buNone/>
            </a:pPr>
            <a:r>
              <a:rPr lang="ru-RU" sz="2400" b="1" dirty="0" smtClean="0"/>
              <a:t>Японская модель корпоративного управления</a:t>
            </a:r>
          </a:p>
          <a:p>
            <a:pPr algn="ctr" eaLnBrk="1" hangingPunct="1">
              <a:lnSpc>
                <a:spcPct val="90000"/>
              </a:lnSpc>
              <a:buFontTx/>
              <a:buNone/>
            </a:pPr>
            <a:r>
              <a:rPr lang="ru-RU" sz="2400" b="1" dirty="0" smtClean="0"/>
              <a:t>Базовые принципы</a:t>
            </a:r>
          </a:p>
          <a:p>
            <a:pPr eaLnBrk="1" hangingPunct="1">
              <a:lnSpc>
                <a:spcPct val="90000"/>
              </a:lnSpc>
            </a:pPr>
            <a:r>
              <a:rPr lang="ru-RU" sz="2000" dirty="0" smtClean="0"/>
              <a:t>Социальная сплоченность и взаимозависимость</a:t>
            </a:r>
          </a:p>
          <a:p>
            <a:pPr algn="ctr" eaLnBrk="1" hangingPunct="1">
              <a:lnSpc>
                <a:spcPct val="90000"/>
              </a:lnSpc>
              <a:buFontTx/>
              <a:buNone/>
            </a:pPr>
            <a:r>
              <a:rPr lang="ru-RU" sz="1800" b="1" dirty="0" smtClean="0"/>
              <a:t>Особенности:</a:t>
            </a:r>
          </a:p>
          <a:p>
            <a:pPr eaLnBrk="1" hangingPunct="1">
              <a:lnSpc>
                <a:spcPct val="90000"/>
              </a:lnSpc>
            </a:pPr>
            <a:r>
              <a:rPr lang="ru-RU" sz="1800" b="1" dirty="0" smtClean="0"/>
              <a:t>Система главных банков</a:t>
            </a:r>
          </a:p>
          <a:p>
            <a:pPr eaLnBrk="1" hangingPunct="1">
              <a:lnSpc>
                <a:spcPct val="90000"/>
              </a:lnSpc>
            </a:pPr>
            <a:r>
              <a:rPr lang="ru-RU" sz="1800" b="1" dirty="0" smtClean="0"/>
              <a:t>Сетевая организация внешний взаимодействий компаний (Советы ассоциации, президентские клубы, неформальные </a:t>
            </a:r>
            <a:r>
              <a:rPr lang="ru-RU" sz="1800" b="1" dirty="0" err="1" smtClean="0"/>
              <a:t>надфирменные</a:t>
            </a:r>
            <a:r>
              <a:rPr lang="ru-RU" sz="1800" b="1" dirty="0" smtClean="0"/>
              <a:t> объединения напр. «Клуб содействия процветанию фирмы Тойота»</a:t>
            </a:r>
          </a:p>
          <a:p>
            <a:pPr eaLnBrk="1" hangingPunct="1">
              <a:lnSpc>
                <a:spcPct val="90000"/>
              </a:lnSpc>
            </a:pPr>
            <a:r>
              <a:rPr lang="ru-RU" sz="1800" b="1" dirty="0" smtClean="0"/>
              <a:t>Система пожизненного найма персонала</a:t>
            </a:r>
          </a:p>
          <a:p>
            <a:pPr eaLnBrk="1" hangingPunct="1">
              <a:lnSpc>
                <a:spcPct val="90000"/>
              </a:lnSpc>
            </a:pPr>
            <a:r>
              <a:rPr lang="ru-RU" sz="1800" b="1" dirty="0" smtClean="0"/>
              <a:t>Избирательное вмешательство </a:t>
            </a:r>
          </a:p>
          <a:p>
            <a:pPr eaLnBrk="1" hangingPunct="1">
              <a:lnSpc>
                <a:spcPct val="90000"/>
              </a:lnSpc>
            </a:pPr>
            <a:r>
              <a:rPr lang="ru-RU" sz="1800" b="1" dirty="0" smtClean="0"/>
              <a:t>Внутригрупповое передвижение менеджеров</a:t>
            </a:r>
          </a:p>
          <a:p>
            <a:pPr eaLnBrk="1" hangingPunct="1">
              <a:lnSpc>
                <a:spcPct val="90000"/>
              </a:lnSpc>
            </a:pPr>
            <a:r>
              <a:rPr lang="ru-RU" sz="1800" b="1" dirty="0" smtClean="0"/>
              <a:t>Внутригрупповая торговля (главная компания группы осуществляет торговлю с внешними агентами)</a:t>
            </a:r>
          </a:p>
          <a:p>
            <a:pPr eaLnBrk="1" hangingPunct="1">
              <a:lnSpc>
                <a:spcPct val="90000"/>
              </a:lnSpc>
            </a:pPr>
            <a:endParaRPr lang="ru-RU" sz="1800" b="1" dirty="0" smtClean="0"/>
          </a:p>
          <a:p>
            <a:pPr eaLnBrk="1" hangingPunct="1">
              <a:lnSpc>
                <a:spcPct val="90000"/>
              </a:lnSpc>
            </a:pPr>
            <a:endParaRPr lang="ru-RU" sz="1800" b="1" dirty="0" smtClean="0"/>
          </a:p>
          <a:p>
            <a:pPr eaLnBrk="1" hangingPunct="1">
              <a:lnSpc>
                <a:spcPct val="90000"/>
              </a:lnSpc>
            </a:pPr>
            <a:endParaRPr lang="ru-RU" sz="2000" dirty="0" smtClean="0"/>
          </a:p>
        </p:txBody>
      </p:sp>
    </p:spTree>
    <p:extLst>
      <p:ext uri="{BB962C8B-B14F-4D97-AF65-F5344CB8AC3E}">
        <p14:creationId xmlns:p14="http://schemas.microsoft.com/office/powerpoint/2010/main" val="1980845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638628"/>
            <a:ext cx="12048661" cy="621937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Аутсайдерская модель </a:t>
            </a:r>
            <a:r>
              <a:rPr lang="ru-RU" dirty="0"/>
              <a:t>– акционерный капитал распылен среди большого количества его владельцев.</a:t>
            </a:r>
          </a:p>
          <a:p>
            <a:pPr algn="l"/>
            <a:endParaRPr lang="ru-RU" dirty="0"/>
          </a:p>
          <a:p>
            <a:pPr algn="l"/>
            <a:r>
              <a:rPr lang="ru-RU" b="1" dirty="0"/>
              <a:t>Инсайдерская модель </a:t>
            </a:r>
            <a:r>
              <a:rPr lang="ru-RU" dirty="0"/>
              <a:t>– акционерный капитал сосредоточен в руках относительно небольшого числа владельцев</a:t>
            </a:r>
            <a:r>
              <a:rPr lang="ru-RU" dirty="0" smtClean="0"/>
              <a:t>.</a:t>
            </a:r>
            <a:endParaRPr lang="ru-RU" dirty="0"/>
          </a:p>
        </p:txBody>
      </p:sp>
    </p:spTree>
    <p:extLst>
      <p:ext uri="{BB962C8B-B14F-4D97-AF65-F5344CB8AC3E}">
        <p14:creationId xmlns:p14="http://schemas.microsoft.com/office/powerpoint/2010/main" val="3589646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22400" y="381000"/>
            <a:ext cx="10160000" cy="1295400"/>
          </a:xfrm>
        </p:spPr>
        <p:txBody>
          <a:bodyPr/>
          <a:lstStyle/>
          <a:p>
            <a:pPr algn="l" eaLnBrk="1" hangingPunct="1"/>
            <a:r>
              <a:rPr lang="ru-RU" sz="2800" b="1" dirty="0" smtClean="0"/>
              <a:t>Связь между структурой собственности и результатами деятельности предприятий.</a:t>
            </a:r>
          </a:p>
        </p:txBody>
      </p:sp>
      <p:sp>
        <p:nvSpPr>
          <p:cNvPr id="25603" name="Rectangle 3"/>
          <p:cNvSpPr>
            <a:spLocks noGrp="1" noChangeArrowheads="1"/>
          </p:cNvSpPr>
          <p:nvPr>
            <p:ph type="body" idx="1"/>
          </p:nvPr>
        </p:nvSpPr>
        <p:spPr>
          <a:xfrm>
            <a:off x="719403" y="1628800"/>
            <a:ext cx="10761397" cy="4772000"/>
          </a:xfrm>
        </p:spPr>
        <p:txBody>
          <a:bodyPr>
            <a:normAutofit/>
          </a:bodyPr>
          <a:lstStyle/>
          <a:p>
            <a:pPr eaLnBrk="1" hangingPunct="1">
              <a:buFontTx/>
              <a:buNone/>
            </a:pPr>
            <a:r>
              <a:rPr lang="ru-RU" sz="2400" dirty="0" smtClean="0"/>
              <a:t>	</a:t>
            </a:r>
            <a:r>
              <a:rPr lang="ru-RU" sz="2400" b="1" dirty="0" smtClean="0"/>
              <a:t>Показатели деятельности:</a:t>
            </a:r>
            <a:r>
              <a:rPr lang="ru-RU" sz="2400" dirty="0" smtClean="0"/>
              <a:t> </a:t>
            </a:r>
          </a:p>
          <a:p>
            <a:pPr eaLnBrk="1" hangingPunct="1">
              <a:buFontTx/>
              <a:buNone/>
            </a:pPr>
            <a:r>
              <a:rPr lang="ru-RU" sz="2000" dirty="0" smtClean="0"/>
              <a:t>	</a:t>
            </a:r>
            <a:r>
              <a:rPr lang="ru-RU" sz="2400" dirty="0"/>
              <a:t>рентабельность акционерного капитала, рентабельность продаж, производительность труда.</a:t>
            </a:r>
          </a:p>
          <a:p>
            <a:pPr eaLnBrk="1" hangingPunct="1"/>
            <a:endParaRPr lang="ru-RU" sz="2400" dirty="0" smtClean="0"/>
          </a:p>
          <a:p>
            <a:pPr eaLnBrk="1" hangingPunct="1"/>
            <a:r>
              <a:rPr lang="ru-RU" sz="2400" dirty="0" smtClean="0"/>
              <a:t>Прямая связь между долей менеджеров и работников предприятия в капитале компании и результатами деятельности.</a:t>
            </a:r>
          </a:p>
          <a:p>
            <a:pPr eaLnBrk="1" hangingPunct="1">
              <a:buFontTx/>
              <a:buNone/>
            </a:pPr>
            <a:endParaRPr lang="ru-RU" sz="2400" dirty="0" smtClean="0"/>
          </a:p>
          <a:p>
            <a:pPr eaLnBrk="1" hangingPunct="1"/>
            <a:r>
              <a:rPr lang="ru-RU" sz="2400" dirty="0" smtClean="0"/>
              <a:t>С ростом доли внешних акционеров (исключение иностранные инвесторы) результаты деятельности ухудшаются.</a:t>
            </a:r>
          </a:p>
        </p:txBody>
      </p:sp>
    </p:spTree>
    <p:extLst>
      <p:ext uri="{BB962C8B-B14F-4D97-AF65-F5344CB8AC3E}">
        <p14:creationId xmlns:p14="http://schemas.microsoft.com/office/powerpoint/2010/main" val="3533012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z="5400" b="1" dirty="0" smtClean="0">
                <a:solidFill>
                  <a:srgbClr val="FF0000"/>
                </a:solidFill>
              </a:rPr>
              <a:t>Уровень концентрации капитала:</a:t>
            </a:r>
          </a:p>
        </p:txBody>
      </p:sp>
      <p:sp>
        <p:nvSpPr>
          <p:cNvPr id="27651" name="Rectangle 3"/>
          <p:cNvSpPr>
            <a:spLocks noGrp="1" noChangeArrowheads="1"/>
          </p:cNvSpPr>
          <p:nvPr>
            <p:ph type="body" idx="1"/>
          </p:nvPr>
        </p:nvSpPr>
        <p:spPr/>
        <p:txBody>
          <a:bodyPr/>
          <a:lstStyle/>
          <a:p>
            <a:pPr eaLnBrk="1" hangingPunct="1">
              <a:lnSpc>
                <a:spcPct val="90000"/>
              </a:lnSpc>
            </a:pPr>
            <a:r>
              <a:rPr lang="ru-RU" sz="2800" b="1" dirty="0" smtClean="0"/>
              <a:t>В США</a:t>
            </a:r>
            <a:r>
              <a:rPr lang="ru-RU" sz="2800" dirty="0" smtClean="0"/>
              <a:t> – 12%</a:t>
            </a:r>
          </a:p>
          <a:p>
            <a:pPr>
              <a:lnSpc>
                <a:spcPct val="90000"/>
              </a:lnSpc>
            </a:pPr>
            <a:r>
              <a:rPr lang="ru-RU" sz="2800" b="1" dirty="0" smtClean="0"/>
              <a:t>Во Франции</a:t>
            </a:r>
            <a:r>
              <a:rPr lang="ru-RU" sz="2800" dirty="0" smtClean="0"/>
              <a:t> – 45%</a:t>
            </a:r>
          </a:p>
          <a:p>
            <a:pPr>
              <a:lnSpc>
                <a:spcPct val="90000"/>
              </a:lnSpc>
            </a:pPr>
            <a:r>
              <a:rPr lang="ru-RU" sz="2800" b="1" dirty="0" smtClean="0"/>
              <a:t>В </a:t>
            </a:r>
            <a:r>
              <a:rPr lang="ru-RU" sz="2800" b="1" dirty="0"/>
              <a:t>России</a:t>
            </a:r>
            <a:r>
              <a:rPr lang="ru-RU" sz="2800" dirty="0"/>
              <a:t> – более 75% </a:t>
            </a:r>
            <a:endParaRPr lang="ru-RU" sz="2800" dirty="0" smtClean="0"/>
          </a:p>
          <a:p>
            <a:pPr marL="0" indent="0">
              <a:lnSpc>
                <a:spcPct val="90000"/>
              </a:lnSpc>
              <a:buNone/>
            </a:pPr>
            <a:r>
              <a:rPr lang="ru-RU" sz="2800" dirty="0" smtClean="0"/>
              <a:t>РК </a:t>
            </a:r>
            <a:r>
              <a:rPr lang="ru-RU" sz="2800" dirty="0"/>
              <a:t>примерно так </a:t>
            </a:r>
            <a:r>
              <a:rPr lang="ru-RU" sz="2800" dirty="0" smtClean="0"/>
              <a:t>же. </a:t>
            </a:r>
          </a:p>
          <a:p>
            <a:pPr marL="0" indent="0">
              <a:lnSpc>
                <a:spcPct val="90000"/>
              </a:lnSpc>
              <a:buNone/>
            </a:pPr>
            <a:r>
              <a:rPr lang="ru-RU" sz="2800" dirty="0" smtClean="0"/>
              <a:t>Собственность </a:t>
            </a:r>
            <a:r>
              <a:rPr lang="ru-RU" sz="2800" b="1" i="1" dirty="0" err="1" smtClean="0"/>
              <a:t>высококонцентрирована</a:t>
            </a:r>
            <a:r>
              <a:rPr lang="ru-RU" sz="2800" b="1" i="1" dirty="0" smtClean="0"/>
              <a:t> и носит инсайдерский характер</a:t>
            </a:r>
            <a:r>
              <a:rPr lang="ru-RU" sz="2800" dirty="0" smtClean="0"/>
              <a:t>, </a:t>
            </a:r>
          </a:p>
          <a:p>
            <a:pPr eaLnBrk="1" hangingPunct="1">
              <a:lnSpc>
                <a:spcPct val="90000"/>
              </a:lnSpc>
              <a:buFontTx/>
              <a:buNone/>
            </a:pPr>
            <a:r>
              <a:rPr lang="ru-RU" sz="2800" dirty="0" smtClean="0"/>
              <a:t>что затрудняет классическое разделение </a:t>
            </a:r>
            <a:r>
              <a:rPr lang="ru-RU" sz="2800" b="1" i="1" u="sng" dirty="0" smtClean="0"/>
              <a:t>собственности и контроля</a:t>
            </a:r>
            <a:r>
              <a:rPr lang="ru-RU" sz="2800" dirty="0" smtClean="0"/>
              <a:t>.</a:t>
            </a:r>
          </a:p>
        </p:txBody>
      </p:sp>
    </p:spTree>
    <p:extLst>
      <p:ext uri="{BB962C8B-B14F-4D97-AF65-F5344CB8AC3E}">
        <p14:creationId xmlns:p14="http://schemas.microsoft.com/office/powerpoint/2010/main" val="169034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Принципы</a:t>
            </a:r>
            <a:r>
              <a:rPr lang="ru-RU" dirty="0" smtClean="0"/>
              <a:t> </a:t>
            </a:r>
            <a:r>
              <a:rPr lang="ru-RU" dirty="0"/>
              <a:t>корпоративного управления </a:t>
            </a:r>
            <a:r>
              <a:rPr lang="ru-RU" u="sng" dirty="0" smtClean="0"/>
              <a:t>Организации </a:t>
            </a:r>
            <a:r>
              <a:rPr lang="ru-RU" u="sng" dirty="0"/>
              <a:t>экономического сотрудничества и </a:t>
            </a:r>
            <a:r>
              <a:rPr lang="ru-RU" u="sng" dirty="0" smtClean="0"/>
              <a:t>развития</a:t>
            </a:r>
            <a:r>
              <a:rPr lang="ru-RU" dirty="0" smtClean="0"/>
              <a:t> (</a:t>
            </a:r>
            <a:r>
              <a:rPr lang="ru-RU" b="1" dirty="0" smtClean="0"/>
              <a:t>ОЭСР</a:t>
            </a:r>
            <a:r>
              <a:rPr lang="ru-RU" dirty="0" smtClean="0"/>
              <a:t>) - были </a:t>
            </a:r>
            <a:r>
              <a:rPr lang="ru-RU" dirty="0"/>
              <a:t>первоначально утвержде­ны в 1999 году, а в 2004 году была подготовлена их вторая </a:t>
            </a:r>
            <a:r>
              <a:rPr lang="ru-RU" dirty="0" smtClean="0"/>
              <a:t>редакция.</a:t>
            </a:r>
          </a:p>
          <a:p>
            <a:pPr algn="l"/>
            <a:r>
              <a:rPr lang="ru-RU" dirty="0"/>
              <a:t>В </a:t>
            </a:r>
            <a:r>
              <a:rPr lang="ru-RU" b="1" dirty="0">
                <a:solidFill>
                  <a:srgbClr val="FF0000"/>
                </a:solidFill>
              </a:rPr>
              <a:t>прежней</a:t>
            </a:r>
            <a:r>
              <a:rPr lang="ru-RU" b="1" dirty="0"/>
              <a:t> редакции </a:t>
            </a:r>
            <a:r>
              <a:rPr lang="ru-RU" dirty="0"/>
              <a:t>выделялись следующие </a:t>
            </a:r>
            <a:r>
              <a:rPr lang="ru-RU" dirty="0" smtClean="0"/>
              <a:t>разделы:</a:t>
            </a:r>
          </a:p>
          <a:p>
            <a:pPr marL="857250" indent="-857250" algn="l">
              <a:buFont typeface="+mj-lt"/>
              <a:buAutoNum type="romanUcPeriod"/>
            </a:pPr>
            <a:r>
              <a:rPr lang="ru-RU" dirty="0"/>
              <a:t>Права акционеров.</a:t>
            </a:r>
          </a:p>
          <a:p>
            <a:pPr marL="857250" indent="-857250" algn="l">
              <a:buFont typeface="+mj-lt"/>
              <a:buAutoNum type="romanUcPeriod"/>
            </a:pPr>
            <a:r>
              <a:rPr lang="ru-RU" dirty="0"/>
              <a:t>Равное отношение к акционерам.</a:t>
            </a:r>
          </a:p>
          <a:p>
            <a:pPr marL="857250" indent="-857250" algn="l">
              <a:buFont typeface="+mj-lt"/>
              <a:buAutoNum type="romanUcPeriod"/>
            </a:pPr>
            <a:r>
              <a:rPr lang="ru-RU" dirty="0"/>
              <a:t>Роль заинтересованных лиц в управлении корпорацией.</a:t>
            </a:r>
          </a:p>
          <a:p>
            <a:pPr marL="857250" indent="-857250" algn="l">
              <a:buFont typeface="+mj-lt"/>
              <a:buAutoNum type="romanUcPeriod"/>
            </a:pPr>
            <a:r>
              <a:rPr lang="ru-RU" dirty="0"/>
              <a:t>Раскрытие информации и прозрачность.</a:t>
            </a:r>
          </a:p>
          <a:p>
            <a:pPr marL="857250" indent="-857250" algn="l">
              <a:buFont typeface="+mj-lt"/>
              <a:buAutoNum type="romanUcPeriod"/>
            </a:pPr>
            <a:r>
              <a:rPr lang="ru-RU" dirty="0"/>
              <a:t>Обязанности правления.</a:t>
            </a:r>
          </a:p>
          <a:p>
            <a:pPr algn="l"/>
            <a:endParaRPr lang="ru-RU" dirty="0"/>
          </a:p>
        </p:txBody>
      </p:sp>
    </p:spTree>
    <p:extLst>
      <p:ext uri="{BB962C8B-B14F-4D97-AF65-F5344CB8AC3E}">
        <p14:creationId xmlns:p14="http://schemas.microsoft.com/office/powerpoint/2010/main" val="5330976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В </a:t>
            </a:r>
            <a:r>
              <a:rPr lang="ru-RU" b="1" dirty="0">
                <a:solidFill>
                  <a:srgbClr val="FF0000"/>
                </a:solidFill>
              </a:rPr>
              <a:t>новой</a:t>
            </a:r>
            <a:r>
              <a:rPr lang="ru-RU" b="1" dirty="0"/>
              <a:t> редакции </a:t>
            </a:r>
            <a:r>
              <a:rPr lang="ru-RU" u="sng" dirty="0" smtClean="0"/>
              <a:t>организации экономического </a:t>
            </a:r>
            <a:r>
              <a:rPr lang="ru-RU" u="sng" dirty="0"/>
              <a:t>сотрудничества и развития</a:t>
            </a:r>
            <a:r>
              <a:rPr lang="ru-RU" dirty="0"/>
              <a:t> (</a:t>
            </a:r>
            <a:r>
              <a:rPr lang="ru-RU" b="1" dirty="0"/>
              <a:t>ОЭСР</a:t>
            </a:r>
            <a:r>
              <a:rPr lang="ru-RU" dirty="0"/>
              <a:t>) </a:t>
            </a:r>
            <a:r>
              <a:rPr lang="ru-RU" dirty="0" smtClean="0"/>
              <a:t>принципов названия </a:t>
            </a:r>
            <a:r>
              <a:rPr lang="ru-RU" dirty="0"/>
              <a:t>раз­делов выглядят следующим образом:</a:t>
            </a:r>
          </a:p>
          <a:p>
            <a:pPr marL="571500" indent="-571500" algn="l">
              <a:buFont typeface="Wingdings" pitchFamily="2" charset="2"/>
              <a:buChar char="ü"/>
            </a:pPr>
            <a:endParaRPr lang="ru-RU" dirty="0"/>
          </a:p>
          <a:p>
            <a:pPr algn="l"/>
            <a:r>
              <a:rPr lang="ru-RU" dirty="0"/>
              <a:t>I. Обеспечение основы для эффективной системы корпоративного управления.</a:t>
            </a:r>
          </a:p>
          <a:p>
            <a:pPr algn="l"/>
            <a:r>
              <a:rPr lang="ru-RU" dirty="0" smtClean="0"/>
              <a:t>II</a:t>
            </a:r>
            <a:r>
              <a:rPr lang="ru-RU" dirty="0"/>
              <a:t>. Права акционеров, равное отношение к акци­онерам и основные функции собственности.</a:t>
            </a:r>
          </a:p>
          <a:p>
            <a:pPr algn="l"/>
            <a:r>
              <a:rPr lang="ru-RU" dirty="0" smtClean="0"/>
              <a:t>III</a:t>
            </a:r>
            <a:r>
              <a:rPr lang="ru-RU" dirty="0"/>
              <a:t>. Институциональные инвесторы, фондовые рынки и иные посредники.</a:t>
            </a:r>
          </a:p>
          <a:p>
            <a:pPr algn="l"/>
            <a:r>
              <a:rPr lang="ru-RU" dirty="0" smtClean="0"/>
              <a:t>IV</a:t>
            </a:r>
            <a:r>
              <a:rPr lang="ru-RU" dirty="0"/>
              <a:t>. Роль </a:t>
            </a:r>
            <a:r>
              <a:rPr lang="ru-RU" b="1" dirty="0">
                <a:solidFill>
                  <a:srgbClr val="FF0000"/>
                </a:solidFill>
              </a:rPr>
              <a:t>заинтересованных сторон (</a:t>
            </a:r>
            <a:r>
              <a:rPr lang="ru-RU" b="1" dirty="0" err="1">
                <a:solidFill>
                  <a:srgbClr val="FF0000"/>
                </a:solidFill>
              </a:rPr>
              <a:t>стейкхолдеров</a:t>
            </a:r>
            <a:r>
              <a:rPr lang="ru-RU" b="1" dirty="0">
                <a:solidFill>
                  <a:srgbClr val="FF0000"/>
                </a:solidFill>
              </a:rPr>
              <a:t>) </a:t>
            </a:r>
            <a:r>
              <a:rPr lang="ru-RU" dirty="0"/>
              <a:t>в корпоративном управлении.</a:t>
            </a:r>
          </a:p>
          <a:p>
            <a:pPr algn="l"/>
            <a:r>
              <a:rPr lang="ru-RU" dirty="0" smtClean="0"/>
              <a:t>V</a:t>
            </a:r>
            <a:r>
              <a:rPr lang="ru-RU" dirty="0"/>
              <a:t>. Раскрытие информации и прозрачность.</a:t>
            </a:r>
          </a:p>
          <a:p>
            <a:pPr algn="l"/>
            <a:r>
              <a:rPr lang="ru-RU" dirty="0" smtClean="0"/>
              <a:t>VI</a:t>
            </a:r>
            <a:r>
              <a:rPr lang="ru-RU" dirty="0"/>
              <a:t>. Обязанности совета директоров</a:t>
            </a:r>
            <a:r>
              <a:rPr lang="ru-RU" dirty="0" smtClean="0"/>
              <a:t>.</a:t>
            </a:r>
            <a:endParaRPr lang="ru-RU" dirty="0"/>
          </a:p>
          <a:p>
            <a:pPr algn="l"/>
            <a:endParaRPr lang="ru-RU" dirty="0"/>
          </a:p>
        </p:txBody>
      </p:sp>
    </p:spTree>
    <p:extLst>
      <p:ext uri="{BB962C8B-B14F-4D97-AF65-F5344CB8AC3E}">
        <p14:creationId xmlns:p14="http://schemas.microsoft.com/office/powerpoint/2010/main" val="4100862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10" y="844716"/>
            <a:ext cx="9346412" cy="222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990" y="4005064"/>
            <a:ext cx="9810364"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190667" y="144310"/>
            <a:ext cx="12001333" cy="76441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Организационная структура управления предприятием </a:t>
            </a:r>
            <a:endParaRPr lang="ru-RU" b="1" dirty="0" smtClean="0"/>
          </a:p>
          <a:p>
            <a:r>
              <a:rPr lang="ru-RU" b="1" dirty="0" smtClean="0"/>
              <a:t>(</a:t>
            </a:r>
            <a:r>
              <a:rPr lang="ru-RU" b="1" dirty="0"/>
              <a:t>упрощенный вариант)</a:t>
            </a:r>
          </a:p>
        </p:txBody>
      </p:sp>
      <p:sp>
        <p:nvSpPr>
          <p:cNvPr id="7" name="Заголовок 1"/>
          <p:cNvSpPr txBox="1">
            <a:spLocks/>
          </p:cNvSpPr>
          <p:nvPr/>
        </p:nvSpPr>
        <p:spPr>
          <a:xfrm>
            <a:off x="190667" y="3284984"/>
            <a:ext cx="12001333" cy="648072"/>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Британо-американский подход к организации финансового управления компанией</a:t>
            </a:r>
          </a:p>
        </p:txBody>
      </p:sp>
    </p:spTree>
    <p:extLst>
      <p:ext uri="{BB962C8B-B14F-4D97-AF65-F5344CB8AC3E}">
        <p14:creationId xmlns:p14="http://schemas.microsoft.com/office/powerpoint/2010/main" val="4030312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Общее собрание </a:t>
            </a:r>
            <a:r>
              <a:rPr lang="ru-RU" b="1" dirty="0" smtClean="0"/>
              <a:t>акционеров</a:t>
            </a:r>
            <a:endParaRPr lang="ru-RU" b="1" dirty="0"/>
          </a:p>
        </p:txBody>
      </p:sp>
    </p:spTree>
    <p:extLst>
      <p:ext uri="{BB962C8B-B14F-4D97-AF65-F5344CB8AC3E}">
        <p14:creationId xmlns:p14="http://schemas.microsoft.com/office/powerpoint/2010/main" val="2221766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097344" cy="6858000"/>
          </a:xfrm>
          <a:prstGeom prst="rect">
            <a:avLst/>
          </a:prstGeom>
        </p:spPr>
        <p:txBody>
          <a:bodyPr vert="horz" lIns="91440" tIns="45720" rIns="91440" bIns="45720" rtlCol="0" anchor="t">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Общее собрание акционеров </a:t>
            </a:r>
            <a:endParaRPr lang="en-US" b="1" dirty="0" smtClean="0"/>
          </a:p>
          <a:p>
            <a:pPr algn="l"/>
            <a:endParaRPr lang="ru-RU" dirty="0" smtClean="0"/>
          </a:p>
          <a:p>
            <a:pPr algn="l"/>
            <a:r>
              <a:rPr lang="ru-RU" dirty="0" smtClean="0"/>
              <a:t>Общее </a:t>
            </a:r>
            <a:r>
              <a:rPr lang="ru-RU" dirty="0"/>
              <a:t>собрание </a:t>
            </a:r>
            <a:r>
              <a:rPr lang="ru-RU" dirty="0" smtClean="0"/>
              <a:t>акционеров согласно Закону </a:t>
            </a:r>
            <a:r>
              <a:rPr lang="ru-RU" dirty="0"/>
              <a:t>РК </a:t>
            </a:r>
            <a:r>
              <a:rPr lang="ru-RU" dirty="0" smtClean="0"/>
              <a:t>«</a:t>
            </a:r>
            <a:r>
              <a:rPr lang="ru-RU" dirty="0"/>
              <a:t>Об акционерных обществах» </a:t>
            </a:r>
            <a:r>
              <a:rPr lang="ru-RU" dirty="0" smtClean="0"/>
              <a:t>о</a:t>
            </a:r>
            <a:r>
              <a:rPr lang="ru-RU" b="1" dirty="0" smtClean="0"/>
              <a:t>бщего </a:t>
            </a:r>
            <a:r>
              <a:rPr lang="ru-RU" b="1" dirty="0"/>
              <a:t>собрания акционеров </a:t>
            </a:r>
            <a:r>
              <a:rPr lang="ru-RU" dirty="0"/>
              <a:t>есть высший орган управления в обществе, при этом общество обязано ежегодно проводить общие собрания акционеров, в сроки установленные </a:t>
            </a:r>
            <a:r>
              <a:rPr lang="ru-RU" dirty="0" smtClean="0"/>
              <a:t>уставом.</a:t>
            </a:r>
            <a:endParaRPr lang="ru-RU" dirty="0"/>
          </a:p>
          <a:p>
            <a:pPr algn="l"/>
            <a:endParaRPr lang="ru-RU" sz="4700" dirty="0" smtClean="0"/>
          </a:p>
          <a:p>
            <a:pPr algn="l"/>
            <a:r>
              <a:rPr lang="ru-RU" sz="4700" dirty="0" smtClean="0"/>
              <a:t>Компетенции </a:t>
            </a:r>
            <a:r>
              <a:rPr lang="ru-RU" sz="4700" dirty="0"/>
              <a:t>общего собрания акционеров </a:t>
            </a:r>
            <a:r>
              <a:rPr lang="ru-RU" sz="4700" dirty="0" smtClean="0"/>
              <a:t> (статья 36):</a:t>
            </a:r>
            <a:endParaRPr lang="ru-RU" sz="4700" dirty="0"/>
          </a:p>
          <a:p>
            <a:pPr algn="l"/>
            <a:r>
              <a:rPr lang="ru-RU" sz="4700" dirty="0"/>
              <a:t>1) внесение изменений и дополнений в устав общества или утверждение его в новой редакции;</a:t>
            </a:r>
          </a:p>
          <a:p>
            <a:pPr algn="l"/>
            <a:r>
              <a:rPr lang="ru-RU" sz="4700" dirty="0"/>
              <a:t>2) добровольная реорганизация или ликвидация общества;</a:t>
            </a:r>
          </a:p>
          <a:p>
            <a:pPr algn="l"/>
            <a:r>
              <a:rPr lang="ru-RU" sz="4700" dirty="0"/>
              <a:t>3) принятие решения об увеличении количества объявленных акций общества или изменении вида неразмещенных объявленных акций общества;</a:t>
            </a:r>
          </a:p>
          <a:p>
            <a:pPr algn="l"/>
            <a:r>
              <a:rPr lang="ru-RU" sz="4700" dirty="0"/>
              <a:t>4) определение количественного состава и срока полномочий счетной комиссии, избрание ее членов и досрочное прекращение их полномочий;</a:t>
            </a:r>
          </a:p>
          <a:p>
            <a:pPr algn="l"/>
            <a:r>
              <a:rPr lang="ru-RU" sz="4700" dirty="0"/>
              <a:t>5) определение количественного состава, срока полномочий совета директоров, избрание его членов и досрочное прекращение их полномочий, а также определение размера и условий выплаты вознаграждений и компенсации расходов членам совета директоров за исполнение ими своих обязанностей;</a:t>
            </a:r>
          </a:p>
          <a:p>
            <a:pPr algn="l"/>
            <a:r>
              <a:rPr lang="ru-RU" sz="4700" dirty="0"/>
              <a:t>6) определение аудиторской организации, осуществляющей аудит общества;</a:t>
            </a:r>
          </a:p>
          <a:p>
            <a:pPr algn="l"/>
            <a:r>
              <a:rPr lang="ru-RU" sz="4700" dirty="0"/>
              <a:t>7) утверждение годовой финансовой отчетности</a:t>
            </a:r>
            <a:r>
              <a:rPr lang="ru-RU" sz="4700" dirty="0" smtClean="0"/>
              <a:t>;</a:t>
            </a:r>
            <a:endParaRPr lang="ru-RU" sz="4700" dirty="0"/>
          </a:p>
        </p:txBody>
      </p:sp>
    </p:spTree>
    <p:extLst>
      <p:ext uri="{BB962C8B-B14F-4D97-AF65-F5344CB8AC3E}">
        <p14:creationId xmlns:p14="http://schemas.microsoft.com/office/powerpoint/2010/main" val="316969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t="3991" r="4007" b="15907"/>
          <a:stretch/>
        </p:blipFill>
        <p:spPr bwMode="auto">
          <a:xfrm>
            <a:off x="287241" y="548680"/>
            <a:ext cx="11665411" cy="554461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2583542" y="6227530"/>
            <a:ext cx="7422434" cy="369332"/>
          </a:xfrm>
          <a:prstGeom prst="rect">
            <a:avLst/>
          </a:prstGeom>
        </p:spPr>
        <p:txBody>
          <a:bodyPr wrap="square">
            <a:spAutoFit/>
          </a:bodyPr>
          <a:lstStyle/>
          <a:p>
            <a:pPr algn="ctr"/>
            <a:r>
              <a:rPr lang="ru-RU" u="sng" dirty="0">
                <a:hlinkClick r:id="rId3"/>
              </a:rPr>
              <a:t>https://</a:t>
            </a:r>
            <a:r>
              <a:rPr lang="ru-RU" u="sng" dirty="0" smtClean="0">
                <a:hlinkClick r:id="rId3"/>
              </a:rPr>
              <a:t>www.coursera.org/learn/osnovy-korporativnykh-finansov</a:t>
            </a:r>
            <a:endParaRPr lang="ru-RU" u="sng" dirty="0" smtClean="0"/>
          </a:p>
        </p:txBody>
      </p:sp>
    </p:spTree>
    <p:extLst>
      <p:ext uri="{BB962C8B-B14F-4D97-AF65-F5344CB8AC3E}">
        <p14:creationId xmlns:p14="http://schemas.microsoft.com/office/powerpoint/2010/main" val="1838135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097344" cy="6858000"/>
          </a:xfrm>
          <a:prstGeom prst="rect">
            <a:avLst/>
          </a:prstGeom>
        </p:spPr>
        <p:txBody>
          <a:bodyPr vert="horz" lIns="91440" tIns="45720" rIns="91440" bIns="45720" rtlCol="0" anchor="t">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Общее собрание акционеров </a:t>
            </a:r>
            <a:endParaRPr lang="en-US" b="1" dirty="0" smtClean="0"/>
          </a:p>
          <a:p>
            <a:pPr algn="l"/>
            <a:r>
              <a:rPr lang="ru-RU" dirty="0" smtClean="0"/>
              <a:t>8</a:t>
            </a:r>
            <a:r>
              <a:rPr lang="ru-RU" dirty="0"/>
              <a:t>) утверждение порядка распределения чистого дохода общества за отчетный финансовый год, принятие решения о выплате дивидендов по простым акциям и утверждение размера дивиденда в расчете на одну простую акцию общества;</a:t>
            </a:r>
          </a:p>
          <a:p>
            <a:pPr algn="l"/>
            <a:r>
              <a:rPr lang="ru-RU" dirty="0"/>
              <a:t>9) принятие решения о невыплате дивидендов по простым акциям общества;</a:t>
            </a:r>
          </a:p>
          <a:p>
            <a:pPr algn="l"/>
            <a:r>
              <a:rPr lang="ru-RU" dirty="0"/>
              <a:t>10) принятие решения об участии общества в создании или деятельности иных юридических лиц либо выходе из состава участников (акционеров) иных юридических лиц путем передачи (получения) части или нескольких частей активов, в сумме составляющих двадцать пять и более процентов от всех принадлежащих обществу активов;</a:t>
            </a:r>
          </a:p>
          <a:p>
            <a:pPr algn="l"/>
            <a:r>
              <a:rPr lang="ru-RU" dirty="0"/>
              <a:t>11) определение формы извещения обществом акционеров о созыве общего собрания акционеров и принятие решения о размещении такой информации в средствах массовой информации;</a:t>
            </a:r>
          </a:p>
          <a:p>
            <a:pPr algn="l"/>
            <a:r>
              <a:rPr lang="ru-RU" dirty="0"/>
              <a:t>12) утверждение изменений в методику (утверждение методики, если она не была утверждена учредительным собранием) определения стоимости акций при их выкупе обществом на неорганизованном рынке в соответствии с настоящим Законом;</a:t>
            </a:r>
          </a:p>
          <a:p>
            <a:pPr algn="l"/>
            <a:r>
              <a:rPr lang="ru-RU" dirty="0"/>
              <a:t>13) утверждение повестки дня общего собрания акционеров;</a:t>
            </a:r>
          </a:p>
          <a:p>
            <a:pPr algn="l"/>
            <a:r>
              <a:rPr lang="ru-RU" dirty="0"/>
              <a:t>14) определение порядка предоставления акционерам информации о деятельности общества, в том числе определение средства массовой информации, если такой порядок не определен уставом общества;</a:t>
            </a:r>
          </a:p>
          <a:p>
            <a:pPr algn="l"/>
            <a:r>
              <a:rPr lang="ru-RU" dirty="0"/>
              <a:t>15) введение и аннулирование «золотой акции»;</a:t>
            </a:r>
          </a:p>
          <a:p>
            <a:pPr algn="l"/>
            <a:r>
              <a:rPr lang="ru-RU" dirty="0"/>
              <a:t>16) иные вопросы, принятие решений по которым отнесено настоящим Законом и (или) уставом общества к исключительной компетенции общего собрания акционеров.</a:t>
            </a:r>
          </a:p>
        </p:txBody>
      </p:sp>
    </p:spTree>
    <p:extLst>
      <p:ext uri="{BB962C8B-B14F-4D97-AF65-F5344CB8AC3E}">
        <p14:creationId xmlns:p14="http://schemas.microsoft.com/office/powerpoint/2010/main" val="4279482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ChangeArrowheads="1"/>
          </p:cNvSpPr>
          <p:nvPr/>
        </p:nvSpPr>
        <p:spPr bwMode="auto">
          <a:xfrm>
            <a:off x="2461845" y="3528129"/>
            <a:ext cx="7356232" cy="771525"/>
          </a:xfrm>
          <a:prstGeom prst="rect">
            <a:avLst/>
          </a:prstGeom>
          <a:solidFill>
            <a:srgbClr val="A4A4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sz="2000" b="1" dirty="0">
                <a:solidFill>
                  <a:schemeClr val="bg1"/>
                </a:solidFill>
                <a:effectLst>
                  <a:outerShdw blurRad="38100" dist="38100" dir="2700000" algn="tl">
                    <a:srgbClr val="000000"/>
                  </a:outerShdw>
                </a:effectLst>
              </a:rPr>
              <a:t>КЛЮЧЕВЫЕ ЗАДАЧИ </a:t>
            </a:r>
            <a:r>
              <a:rPr lang="ru-RU" sz="2000" b="1" dirty="0" smtClean="0">
                <a:solidFill>
                  <a:schemeClr val="bg1"/>
                </a:solidFill>
                <a:effectLst>
                  <a:outerShdw blurRad="38100" dist="38100" dir="2700000" algn="tl">
                    <a:srgbClr val="000000"/>
                  </a:outerShdw>
                </a:effectLst>
              </a:rPr>
              <a:t>СОВЕТА </a:t>
            </a:r>
            <a:r>
              <a:rPr lang="ru-RU" sz="2000" b="1" dirty="0">
                <a:solidFill>
                  <a:schemeClr val="bg1"/>
                </a:solidFill>
                <a:effectLst>
                  <a:outerShdw blurRad="38100" dist="38100" dir="2700000" algn="tl">
                    <a:srgbClr val="000000"/>
                  </a:outerShdw>
                </a:effectLst>
              </a:rPr>
              <a:t>ДИРЕКТОРОВ</a:t>
            </a:r>
            <a:endParaRPr lang="en-US" sz="2000" b="1" dirty="0">
              <a:solidFill>
                <a:schemeClr val="bg1"/>
              </a:solidFill>
              <a:effectLst>
                <a:outerShdw blurRad="38100" dist="38100" dir="2700000" algn="tl">
                  <a:srgbClr val="000000"/>
                </a:outerShdw>
              </a:effectLst>
            </a:endParaRPr>
          </a:p>
        </p:txBody>
      </p:sp>
      <p:sp>
        <p:nvSpPr>
          <p:cNvPr id="23555" name="AutoShape 0"/>
          <p:cNvSpPr>
            <a:spLocks noChangeArrowheads="1"/>
          </p:cNvSpPr>
          <p:nvPr/>
        </p:nvSpPr>
        <p:spPr bwMode="auto">
          <a:xfrm>
            <a:off x="6539525" y="1513812"/>
            <a:ext cx="4697047" cy="1511300"/>
          </a:xfrm>
          <a:prstGeom prst="wedgeRectCallout">
            <a:avLst>
              <a:gd name="adj1" fmla="val -54616"/>
              <a:gd name="adj2" fmla="val 82250"/>
            </a:avLst>
          </a:prstGeom>
          <a:solidFill>
            <a:schemeClr val="bg1"/>
          </a:solidFill>
          <a:ln w="38100">
            <a:solidFill>
              <a:srgbClr val="A4A4A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56" name="Text Box 1"/>
          <p:cNvSpPr txBox="1">
            <a:spLocks noChangeArrowheads="1"/>
          </p:cNvSpPr>
          <p:nvPr/>
        </p:nvSpPr>
        <p:spPr bwMode="auto">
          <a:xfrm>
            <a:off x="6895124" y="1585523"/>
            <a:ext cx="398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dirty="0"/>
              <a:t>Непрерывное улучшение </a:t>
            </a:r>
          </a:p>
          <a:p>
            <a:pPr algn="ctr" eaLnBrk="1" hangingPunct="1"/>
            <a:r>
              <a:rPr lang="ru-RU" sz="2000" dirty="0"/>
              <a:t>деятельности компании</a:t>
            </a:r>
          </a:p>
        </p:txBody>
      </p:sp>
      <p:grpSp>
        <p:nvGrpSpPr>
          <p:cNvPr id="23557" name="Group 5"/>
          <p:cNvGrpSpPr>
            <a:grpSpLocks/>
          </p:cNvGrpSpPr>
          <p:nvPr/>
        </p:nvGrpSpPr>
        <p:grpSpPr bwMode="auto">
          <a:xfrm>
            <a:off x="1045309" y="1513812"/>
            <a:ext cx="4697047" cy="1511300"/>
            <a:chOff x="2712" y="1253"/>
            <a:chExt cx="2404" cy="952"/>
          </a:xfrm>
        </p:grpSpPr>
        <p:sp>
          <p:nvSpPr>
            <p:cNvPr id="23559" name="AutoShape 3"/>
            <p:cNvSpPr>
              <a:spLocks noChangeArrowheads="1"/>
            </p:cNvSpPr>
            <p:nvPr/>
          </p:nvSpPr>
          <p:spPr bwMode="auto">
            <a:xfrm flipH="1">
              <a:off x="2712" y="1253"/>
              <a:ext cx="2404" cy="952"/>
            </a:xfrm>
            <a:prstGeom prst="wedgeRectCallout">
              <a:avLst>
                <a:gd name="adj1" fmla="val -54579"/>
                <a:gd name="adj2" fmla="val 82245"/>
              </a:avLst>
            </a:prstGeom>
            <a:solidFill>
              <a:schemeClr val="bg1"/>
            </a:solidFill>
            <a:ln w="38100">
              <a:solidFill>
                <a:srgbClr val="A4A4A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560" name="Text Box 4"/>
            <p:cNvSpPr txBox="1">
              <a:spLocks noChangeArrowheads="1"/>
            </p:cNvSpPr>
            <p:nvPr/>
          </p:nvSpPr>
          <p:spPr bwMode="auto">
            <a:xfrm>
              <a:off x="2803" y="1412"/>
              <a:ext cx="222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t>Мониторинг  эффективности</a:t>
              </a:r>
            </a:p>
            <a:p>
              <a:pPr algn="ctr" eaLnBrk="1" hangingPunct="1"/>
              <a:r>
                <a:rPr lang="ru-RU" sz="2000"/>
                <a:t>деятельности компании</a:t>
              </a:r>
            </a:p>
          </p:txBody>
        </p:sp>
      </p:grpSp>
      <p:sp>
        <p:nvSpPr>
          <p:cNvPr id="23558" name="Rectangle 6"/>
          <p:cNvSpPr>
            <a:spLocks noGrp="1" noChangeArrowheads="1"/>
          </p:cNvSpPr>
          <p:nvPr>
            <p:ph type="title"/>
          </p:nvPr>
        </p:nvSpPr>
        <p:spPr/>
        <p:txBody>
          <a:bodyPr/>
          <a:lstStyle/>
          <a:p>
            <a:pPr eaLnBrk="1" hangingPunct="1"/>
            <a:r>
              <a:rPr lang="ru-RU" dirty="0" smtClean="0"/>
              <a:t>СОВЕТ ДИРЕКТОРОВ</a:t>
            </a:r>
          </a:p>
        </p:txBody>
      </p:sp>
      <p:pic>
        <p:nvPicPr>
          <p:cNvPr id="9" name="Рисунок 8"/>
          <p:cNvPicPr/>
          <p:nvPr/>
        </p:nvPicPr>
        <p:blipFill rotWithShape="1">
          <a:blip r:embed="rId3"/>
          <a:srcRect l="38141" t="16819" r="1602" b="25029"/>
          <a:stretch/>
        </p:blipFill>
        <p:spPr bwMode="auto">
          <a:xfrm>
            <a:off x="757403" y="4479480"/>
            <a:ext cx="4775200" cy="1943100"/>
          </a:xfrm>
          <a:prstGeom prst="rect">
            <a:avLst/>
          </a:prstGeom>
          <a:ln>
            <a:noFill/>
          </a:ln>
          <a:extLst>
            <a:ext uri="{53640926-AAD7-44D8-BBD7-CCE9431645EC}">
              <a14:shadowObscured xmlns:a14="http://schemas.microsoft.com/office/drawing/2010/main"/>
            </a:ext>
          </a:extLst>
        </p:spPr>
      </p:pic>
      <p:sp>
        <p:nvSpPr>
          <p:cNvPr id="10" name="Rectangle 3"/>
          <p:cNvSpPr txBox="1">
            <a:spLocks noChangeArrowheads="1"/>
          </p:cNvSpPr>
          <p:nvPr/>
        </p:nvSpPr>
        <p:spPr>
          <a:xfrm>
            <a:off x="6441832" y="4576343"/>
            <a:ext cx="5140568" cy="157520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2400" b="1" dirty="0" smtClean="0"/>
              <a:t>Совет директоров </a:t>
            </a:r>
            <a:r>
              <a:rPr lang="ru-RU" sz="2400" dirty="0" smtClean="0"/>
              <a:t>– общее руководство, регулирование деятельности компании.</a:t>
            </a:r>
          </a:p>
          <a:p>
            <a:r>
              <a:rPr lang="ru-RU" sz="2400" dirty="0" smtClean="0"/>
              <a:t>Менеджеры – руководство текущей деятельностью, выполнение решений совета, планов</a:t>
            </a:r>
          </a:p>
        </p:txBody>
      </p:sp>
    </p:spTree>
    <p:extLst>
      <p:ext uri="{BB962C8B-B14F-4D97-AF65-F5344CB8AC3E}">
        <p14:creationId xmlns:p14="http://schemas.microsoft.com/office/powerpoint/2010/main" val="31203623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b="1" dirty="0" smtClean="0"/>
              <a:t>Функции совета директоров</a:t>
            </a:r>
          </a:p>
        </p:txBody>
      </p:sp>
      <p:sp>
        <p:nvSpPr>
          <p:cNvPr id="31747" name="Rectangle 3"/>
          <p:cNvSpPr>
            <a:spLocks noGrp="1" noChangeArrowheads="1"/>
          </p:cNvSpPr>
          <p:nvPr>
            <p:ph type="body" idx="1"/>
          </p:nvPr>
        </p:nvSpPr>
        <p:spPr/>
        <p:txBody>
          <a:bodyPr/>
          <a:lstStyle/>
          <a:p>
            <a:pPr eaLnBrk="1" hangingPunct="1"/>
            <a:r>
              <a:rPr lang="ru-RU" dirty="0" smtClean="0"/>
              <a:t>Выработка и реализация стратегии</a:t>
            </a:r>
          </a:p>
          <a:p>
            <a:pPr eaLnBrk="1" hangingPunct="1"/>
            <a:r>
              <a:rPr lang="ru-RU" dirty="0" smtClean="0"/>
              <a:t>Риски деятельности</a:t>
            </a:r>
          </a:p>
          <a:p>
            <a:pPr eaLnBrk="1" hangingPunct="1"/>
            <a:r>
              <a:rPr lang="ru-RU" dirty="0" smtClean="0"/>
              <a:t>Деятельность высших менеджеров</a:t>
            </a:r>
          </a:p>
          <a:p>
            <a:pPr eaLnBrk="1" hangingPunct="1"/>
            <a:r>
              <a:rPr lang="ru-RU" dirty="0" smtClean="0"/>
              <a:t>Деятельность членов совета директоров</a:t>
            </a:r>
          </a:p>
          <a:p>
            <a:pPr eaLnBrk="1" hangingPunct="1"/>
            <a:r>
              <a:rPr lang="ru-RU" dirty="0" smtClean="0"/>
              <a:t>Подготовка и распространение информации</a:t>
            </a:r>
          </a:p>
        </p:txBody>
      </p:sp>
    </p:spTree>
    <p:extLst>
      <p:ext uri="{BB962C8B-B14F-4D97-AF65-F5344CB8AC3E}">
        <p14:creationId xmlns:p14="http://schemas.microsoft.com/office/powerpoint/2010/main" val="3448029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097344" cy="685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900" b="1" dirty="0"/>
              <a:t>Совет директоров (наблюдательный совет общества)</a:t>
            </a:r>
            <a:r>
              <a:rPr lang="ru-RU" sz="1900" dirty="0"/>
              <a:t> осуществляет общее руководство деятельностью общества за исключением решений вопросов отнесенных законом к компетенции общего собрания </a:t>
            </a:r>
            <a:r>
              <a:rPr lang="ru-RU" sz="1900" dirty="0" smtClean="0"/>
              <a:t>акционеров. Компетенции СД: </a:t>
            </a:r>
            <a:endParaRPr lang="ru-RU" sz="1900" dirty="0"/>
          </a:p>
          <a:p>
            <a:pPr algn="l"/>
            <a:r>
              <a:rPr lang="ru-RU" sz="1900" dirty="0"/>
              <a:t>1) определение приоритетных направлений деятельности общества и стратегии развития </a:t>
            </a:r>
            <a:r>
              <a:rPr lang="ru-RU" sz="1900" dirty="0" smtClean="0"/>
              <a:t>или </a:t>
            </a:r>
            <a:r>
              <a:rPr lang="ru-RU" sz="1900" dirty="0"/>
              <a:t>утверждение плана развития </a:t>
            </a:r>
            <a:r>
              <a:rPr lang="ru-RU" sz="1900" dirty="0" smtClean="0"/>
              <a:t>общества;</a:t>
            </a:r>
            <a:endParaRPr lang="ru-RU" sz="1900" dirty="0"/>
          </a:p>
          <a:p>
            <a:pPr algn="l"/>
            <a:r>
              <a:rPr lang="ru-RU" sz="1900" dirty="0"/>
              <a:t>2) принятие решения о созыве годового и внеочередного общего собраний </a:t>
            </a:r>
            <a:r>
              <a:rPr lang="ru-RU" sz="1900" dirty="0" err="1" smtClean="0"/>
              <a:t>акц</a:t>
            </a:r>
            <a:r>
              <a:rPr lang="ru-RU" sz="1900" dirty="0" smtClean="0"/>
              <a:t>-ров</a:t>
            </a:r>
            <a:r>
              <a:rPr lang="ru-RU" sz="1900" dirty="0"/>
              <a:t>;</a:t>
            </a:r>
          </a:p>
          <a:p>
            <a:pPr algn="l"/>
            <a:r>
              <a:rPr lang="ru-RU" sz="1900" dirty="0"/>
              <a:t>3) принятие решения о размещении (реализации), в </a:t>
            </a:r>
            <a:r>
              <a:rPr lang="ru-RU" sz="1900" dirty="0" smtClean="0"/>
              <a:t>т.ч. </a:t>
            </a:r>
            <a:r>
              <a:rPr lang="ru-RU" sz="1900" dirty="0"/>
              <a:t>о количестве размещаемых (реализуемых) акций в пределах количества объявленных акций, способе и цене их размещения (реализации);</a:t>
            </a:r>
          </a:p>
          <a:p>
            <a:pPr algn="l"/>
            <a:r>
              <a:rPr lang="ru-RU" sz="1900" dirty="0"/>
              <a:t>4) принятие решения о выкупе обществом размещенных акций или других </a:t>
            </a:r>
            <a:r>
              <a:rPr lang="ru-RU" sz="1900" dirty="0" smtClean="0"/>
              <a:t>ЦБ и </a:t>
            </a:r>
            <a:r>
              <a:rPr lang="ru-RU" sz="1900" dirty="0"/>
              <a:t>цене их выкупа;</a:t>
            </a:r>
          </a:p>
          <a:p>
            <a:pPr algn="l"/>
            <a:r>
              <a:rPr lang="ru-RU" sz="1900" dirty="0"/>
              <a:t>5) предварительное утверждение годовой финансовой отчетности общества;</a:t>
            </a:r>
          </a:p>
          <a:p>
            <a:pPr algn="l"/>
            <a:r>
              <a:rPr lang="ru-RU" sz="1900" dirty="0" smtClean="0"/>
              <a:t>6) </a:t>
            </a:r>
            <a:r>
              <a:rPr lang="ru-RU" sz="1900" dirty="0"/>
              <a:t>определение условий выпуска облигаций и производных ценных бумаг общества, а также принятие решений об их выпуске;</a:t>
            </a:r>
          </a:p>
          <a:p>
            <a:pPr algn="l"/>
            <a:r>
              <a:rPr lang="ru-RU" sz="1900" dirty="0" smtClean="0"/>
              <a:t>7) </a:t>
            </a:r>
            <a:r>
              <a:rPr lang="ru-RU" sz="1900" dirty="0"/>
              <a:t>определение количественного состава, срока полномочий исполнительного органа, избрание его руководителя и </a:t>
            </a:r>
            <a:r>
              <a:rPr lang="ru-RU" sz="1900" dirty="0" smtClean="0"/>
              <a:t>членов;</a:t>
            </a:r>
            <a:endParaRPr lang="ru-RU" sz="1900" dirty="0"/>
          </a:p>
          <a:p>
            <a:pPr algn="l"/>
            <a:r>
              <a:rPr lang="ru-RU" sz="1900" dirty="0" smtClean="0"/>
              <a:t>8) </a:t>
            </a:r>
            <a:r>
              <a:rPr lang="ru-RU" sz="1900" dirty="0"/>
              <a:t>определение размеров должностных окладов и условий оплаты труда и премирования руководителя и членов исполнительного органа (лица, единолично осуществляющего функции исполнительного органа);</a:t>
            </a:r>
          </a:p>
          <a:p>
            <a:pPr algn="l"/>
            <a:r>
              <a:rPr lang="ru-RU" sz="1900" dirty="0" smtClean="0"/>
              <a:t>9) </a:t>
            </a:r>
            <a:r>
              <a:rPr lang="ru-RU" sz="1900" dirty="0"/>
              <a:t>определение количественного состава, срока полномочий службы внутреннего аудита, назначение его руководителя и членов, а также досрочное прекращение их полномочий, определение порядка работы службы внутреннего аудита, размера и условий оплаты труда и премирования работников службы внутреннего аудита;</a:t>
            </a:r>
          </a:p>
        </p:txBody>
      </p:sp>
    </p:spTree>
    <p:extLst>
      <p:ext uri="{BB962C8B-B14F-4D97-AF65-F5344CB8AC3E}">
        <p14:creationId xmlns:p14="http://schemas.microsoft.com/office/powerpoint/2010/main" val="3555207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097344" cy="6858000"/>
          </a:xfrm>
          <a:prstGeom prst="rect">
            <a:avLst/>
          </a:prstGeom>
        </p:spPr>
        <p:txBody>
          <a:bodyPr vert="horz" lIns="91440" tIns="45720" rIns="91440" bIns="45720" rtlCol="0" anchor="t">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Совет директоров </a:t>
            </a:r>
            <a:endParaRPr lang="ru-RU" b="1" dirty="0" smtClean="0"/>
          </a:p>
          <a:p>
            <a:pPr algn="l"/>
            <a:r>
              <a:rPr lang="ru-RU" dirty="0" smtClean="0"/>
              <a:t>10) </a:t>
            </a:r>
            <a:r>
              <a:rPr lang="ru-RU" dirty="0"/>
              <a:t>определение размера оплаты услуг аудиторской организации за аудит финансовой отчетности, а также оценщика по оценке рыночной стоимости имущества, переданного в оплату акций общества либо являющегося предметом крупной сделки;</a:t>
            </a:r>
          </a:p>
          <a:p>
            <a:pPr algn="l"/>
            <a:r>
              <a:rPr lang="ru-RU" dirty="0" smtClean="0"/>
              <a:t>11) </a:t>
            </a:r>
            <a:r>
              <a:rPr lang="ru-RU" dirty="0"/>
              <a:t>утверждение документов, регулирующих внутреннюю деятельность общества (за исключением документов, принимаемых исполнительным органом в целях организации деятельности общества), в том числе внутреннего документа, устанавливающего условия и порядок проведения аукционов и подписки ценных бумаг общества;</a:t>
            </a:r>
          </a:p>
          <a:p>
            <a:pPr algn="l"/>
            <a:r>
              <a:rPr lang="ru-RU" dirty="0" smtClean="0"/>
              <a:t>12) </a:t>
            </a:r>
            <a:r>
              <a:rPr lang="ru-RU" dirty="0"/>
              <a:t>принятие решений о создании и закрытии филиалов и представительств общества и утверждение положений о них;</a:t>
            </a:r>
          </a:p>
          <a:p>
            <a:pPr algn="l"/>
            <a:r>
              <a:rPr lang="ru-RU" dirty="0" smtClean="0"/>
              <a:t>13) </a:t>
            </a:r>
            <a:r>
              <a:rPr lang="ru-RU" dirty="0"/>
              <a:t>принятие решения о приобретении (отчуждении) обществом десяти и более процентов акций (долей участия в уставном капитале) других юридических лиц;</a:t>
            </a:r>
          </a:p>
          <a:p>
            <a:pPr algn="l"/>
            <a:r>
              <a:rPr lang="ru-RU" dirty="0" smtClean="0"/>
              <a:t>14) </a:t>
            </a:r>
            <a:r>
              <a:rPr lang="ru-RU" dirty="0"/>
              <a:t>увеличение обязательств общества на величину, составляющую десять и более процентов размера его собственного капитала;</a:t>
            </a:r>
          </a:p>
          <a:p>
            <a:pPr algn="l"/>
            <a:r>
              <a:rPr lang="ru-RU" dirty="0" smtClean="0"/>
              <a:t>15) </a:t>
            </a:r>
            <a:r>
              <a:rPr lang="ru-RU" dirty="0"/>
              <a:t>определение информации об обществе или его деятельности, составляющей служебную, коммерческую или иную охраняемую законом тайну;</a:t>
            </a:r>
          </a:p>
          <a:p>
            <a:pPr algn="l"/>
            <a:r>
              <a:rPr lang="ru-RU" dirty="0" smtClean="0"/>
              <a:t>16) </a:t>
            </a:r>
            <a:r>
              <a:rPr lang="ru-RU" dirty="0"/>
              <a:t>принятие решения о заключении крупных сделок и сделок, в совершении которых обществом имеется заинтересованность;</a:t>
            </a:r>
          </a:p>
          <a:p>
            <a:pPr algn="l"/>
            <a:r>
              <a:rPr lang="ru-RU" dirty="0" smtClean="0"/>
              <a:t>17) </a:t>
            </a:r>
            <a:r>
              <a:rPr lang="ru-RU" dirty="0"/>
              <a:t>иные вопросы, предусмотренные настоящим Законом и (или) уставом общества, не относящиеся к исключительной компетенции общего собрания акционеров.</a:t>
            </a:r>
          </a:p>
        </p:txBody>
      </p:sp>
    </p:spTree>
    <p:extLst>
      <p:ext uri="{BB962C8B-B14F-4D97-AF65-F5344CB8AC3E}">
        <p14:creationId xmlns:p14="http://schemas.microsoft.com/office/powerpoint/2010/main" val="33626931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3"/>
          <a:stretch>
            <a:fillRect/>
          </a:stretch>
        </p:blipFill>
        <p:spPr>
          <a:xfrm>
            <a:off x="0" y="404665"/>
            <a:ext cx="12048661" cy="6336703"/>
          </a:xfrm>
          <a:prstGeom prst="rect">
            <a:avLst/>
          </a:prstGeom>
        </p:spPr>
      </p:pic>
      <p:sp>
        <p:nvSpPr>
          <p:cNvPr id="6" name="Rectangle 2"/>
          <p:cNvSpPr txBox="1">
            <a:spLocks noChangeArrowheads="1"/>
          </p:cNvSpPr>
          <p:nvPr/>
        </p:nvSpPr>
        <p:spPr>
          <a:xfrm>
            <a:off x="609600" y="274638"/>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smtClean="0"/>
              <a:t>Структура компенсации гендиректоров США</a:t>
            </a:r>
          </a:p>
        </p:txBody>
      </p:sp>
    </p:spTree>
    <p:extLst>
      <p:ext uri="{BB962C8B-B14F-4D97-AF65-F5344CB8AC3E}">
        <p14:creationId xmlns:p14="http://schemas.microsoft.com/office/powerpoint/2010/main" val="2906703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Картинки\Структура компании\Орг.стр_юрист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0" y="1484784"/>
            <a:ext cx="1201060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45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Картинки\Структура компании\Структура компаии.JPG"/>
          <p:cNvPicPr/>
          <p:nvPr/>
        </p:nvPicPr>
        <p:blipFill rotWithShape="1">
          <a:blip r:embed="rId2">
            <a:extLst>
              <a:ext uri="{28A0092B-C50C-407E-A947-70E740481C1C}">
                <a14:useLocalDpi xmlns:a14="http://schemas.microsoft.com/office/drawing/2010/main" val="0"/>
              </a:ext>
            </a:extLst>
          </a:blip>
          <a:srcRect l="1391" t="5611" r="1925" b="4620"/>
          <a:stretch/>
        </p:blipFill>
        <p:spPr bwMode="auto">
          <a:xfrm>
            <a:off x="0" y="1124744"/>
            <a:ext cx="12192000" cy="46085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97035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3">
            <a:extLst>
              <a:ext uri="{BEBA8EAE-BF5A-486C-A8C5-ECC9F3942E4B}">
                <a14:imgProps xmlns:a14="http://schemas.microsoft.com/office/drawing/2010/main">
                  <a14:imgLayer r:embed="rId4">
                    <a14:imgEffect>
                      <a14:colorTemperature colorTemp="5625"/>
                    </a14:imgEffect>
                  </a14:imgLayer>
                </a14:imgProps>
              </a:ext>
              <a:ext uri="{28A0092B-C50C-407E-A947-70E740481C1C}">
                <a14:useLocalDpi xmlns:a14="http://schemas.microsoft.com/office/drawing/2010/main" val="0"/>
              </a:ext>
            </a:extLst>
          </a:blip>
          <a:srcRect/>
          <a:stretch>
            <a:fillRect/>
          </a:stretch>
        </p:blipFill>
        <p:spPr bwMode="auto">
          <a:xfrm>
            <a:off x="2543606" y="0"/>
            <a:ext cx="8544949" cy="6858000"/>
          </a:xfrm>
          <a:prstGeom prst="rect">
            <a:avLst/>
          </a:prstGeom>
          <a:noFill/>
          <a:ln>
            <a:noFill/>
          </a:ln>
        </p:spPr>
      </p:pic>
      <p:sp>
        <p:nvSpPr>
          <p:cNvPr id="3" name="Заголовок 1"/>
          <p:cNvSpPr txBox="1">
            <a:spLocks/>
          </p:cNvSpPr>
          <p:nvPr/>
        </p:nvSpPr>
        <p:spPr>
          <a:xfrm>
            <a:off x="14099" y="224322"/>
            <a:ext cx="4545731" cy="11884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dirty="0" smtClean="0"/>
              <a:t>Организационная структура </a:t>
            </a:r>
            <a:r>
              <a:rPr lang="ru-RU" sz="2800" dirty="0"/>
              <a:t>управления финансами</a:t>
            </a:r>
          </a:p>
        </p:txBody>
      </p:sp>
    </p:spTree>
    <p:extLst>
      <p:ext uri="{BB962C8B-B14F-4D97-AF65-F5344CB8AC3E}">
        <p14:creationId xmlns:p14="http://schemas.microsoft.com/office/powerpoint/2010/main" val="2999952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33035470"/>
              </p:ext>
            </p:extLst>
          </p:nvPr>
        </p:nvGraphicFramePr>
        <p:xfrm>
          <a:off x="143339" y="764703"/>
          <a:ext cx="11809312" cy="4558195"/>
        </p:xfrm>
        <a:graphic>
          <a:graphicData uri="http://schemas.openxmlformats.org/drawingml/2006/table">
            <a:tbl>
              <a:tblPr firstRow="1" firstCol="1" bandRow="1"/>
              <a:tblGrid>
                <a:gridCol w="3552395"/>
                <a:gridCol w="2880320"/>
                <a:gridCol w="2424269"/>
                <a:gridCol w="2952328"/>
              </a:tblGrid>
              <a:tr h="1174626">
                <a:tc>
                  <a:txBody>
                    <a:bodyPr/>
                    <a:lstStyle/>
                    <a:p>
                      <a:pPr algn="ctr">
                        <a:lnSpc>
                          <a:spcPct val="100000"/>
                        </a:lnSpc>
                        <a:spcAft>
                          <a:spcPts val="0"/>
                        </a:spcAft>
                      </a:pPr>
                      <a:r>
                        <a:rPr lang="ru-RU" sz="1800" b="1" i="0" dirty="0">
                          <a:effectLst/>
                          <a:latin typeface="Times New Roman"/>
                          <a:ea typeface="Calibri"/>
                          <a:cs typeface="Times New Roman"/>
                        </a:rPr>
                        <a:t>Финансовый </a:t>
                      </a:r>
                      <a:r>
                        <a:rPr lang="ru-RU" sz="1800" b="1" i="0" dirty="0" smtClean="0">
                          <a:effectLst/>
                          <a:latin typeface="Times New Roman"/>
                          <a:ea typeface="Calibri"/>
                          <a:cs typeface="Times New Roman"/>
                        </a:rPr>
                        <a:t>директор С</a:t>
                      </a:r>
                      <a:r>
                        <a:rPr lang="en-US" sz="1800" b="1" i="0" dirty="0" smtClean="0">
                          <a:effectLst/>
                          <a:latin typeface="Times New Roman"/>
                          <a:ea typeface="Calibri"/>
                          <a:cs typeface="Times New Roman"/>
                        </a:rPr>
                        <a:t>FO (Chief financial officer)</a:t>
                      </a:r>
                      <a:endParaRPr lang="ru-RU" sz="1800" b="1"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i="0" dirty="0">
                          <a:effectLst/>
                          <a:latin typeface="Times New Roman"/>
                          <a:ea typeface="Calibri"/>
                          <a:cs typeface="Times New Roman"/>
                        </a:rPr>
                        <a:t>Главный бухгалтер</a:t>
                      </a:r>
                      <a:endParaRPr lang="ru-RU" sz="1800" b="1"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i="0" dirty="0">
                          <a:effectLst/>
                          <a:latin typeface="Times New Roman"/>
                          <a:ea typeface="Calibri"/>
                          <a:cs typeface="Times New Roman"/>
                        </a:rPr>
                        <a:t>Финансовый менеджер (начальник </a:t>
                      </a:r>
                      <a:r>
                        <a:rPr lang="ru-RU" sz="1800" b="1" i="0" dirty="0" smtClean="0">
                          <a:effectLst/>
                          <a:latin typeface="Times New Roman"/>
                          <a:ea typeface="Calibri"/>
                          <a:cs typeface="Times New Roman"/>
                        </a:rPr>
                        <a:t>фин. </a:t>
                      </a:r>
                      <a:r>
                        <a:rPr lang="ru-RU" sz="1800" b="1" i="0" dirty="0">
                          <a:effectLst/>
                          <a:latin typeface="Times New Roman"/>
                          <a:ea typeface="Calibri"/>
                          <a:cs typeface="Times New Roman"/>
                        </a:rPr>
                        <a:t>отдела)</a:t>
                      </a:r>
                      <a:endParaRPr lang="ru-RU" sz="1800" b="1"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i="0" dirty="0">
                          <a:effectLst/>
                          <a:latin typeface="Times New Roman"/>
                          <a:ea typeface="Calibri"/>
                          <a:cs typeface="Times New Roman"/>
                        </a:rPr>
                        <a:t>Начальник планового отдела</a:t>
                      </a:r>
                      <a:endParaRPr lang="ru-RU" sz="1800" b="1"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3569">
                <a:tc>
                  <a:txBody>
                    <a:bodyPr/>
                    <a:lstStyle/>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Несение полной ответственности за управление финансами</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Формирование финансовой стратегии и политики</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Руководство работой бухгалтерии, финансового и планового отделов</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Констатация финансовых итогов</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Выработка рекомендаций высшему руководству</a:t>
                      </a:r>
                      <a:endParaRPr lang="ru-RU" sz="1800"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Разработка учетной политики как системы методов и приемов ведения бухгалтерского учета</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Адекватное отражение в учете хозяйственных операций фирмы</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Представление данных учета внутренним и внешним пользователям</a:t>
                      </a:r>
                      <a:endParaRPr lang="ru-RU" sz="1800"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Осуществление текущего управления финансами</a:t>
                      </a:r>
                      <a:endParaRPr lang="ru-RU" sz="1800"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Планирование хозяйственной деятельности коммерческой организации</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Анализ производственных аспектов деятельности как обоснование управленческих решений руководства</a:t>
                      </a:r>
                      <a:endParaRPr lang="ru-RU" sz="1800" i="0" dirty="0">
                        <a:effectLst/>
                        <a:latin typeface="Calibri"/>
                        <a:ea typeface="Calibri"/>
                        <a:cs typeface="Times New Roman"/>
                      </a:endParaRPr>
                    </a:p>
                    <a:p>
                      <a:pPr marL="171450" indent="-171450" algn="l">
                        <a:lnSpc>
                          <a:spcPct val="100000"/>
                        </a:lnSpc>
                        <a:spcAft>
                          <a:spcPts val="0"/>
                        </a:spcAft>
                        <a:buFont typeface="Arial" pitchFamily="34" charset="0"/>
                        <a:buChar char="•"/>
                      </a:pPr>
                      <a:r>
                        <a:rPr lang="ru-RU" sz="1800" i="0" dirty="0">
                          <a:effectLst/>
                          <a:latin typeface="Times New Roman"/>
                          <a:ea typeface="Calibri"/>
                          <a:cs typeface="Times New Roman"/>
                        </a:rPr>
                        <a:t>Подготовка статистической отчетности</a:t>
                      </a:r>
                      <a:endParaRPr lang="ru-RU" sz="1800" i="0" dirty="0">
                        <a:effectLst/>
                        <a:latin typeface="Calibri"/>
                        <a:ea typeface="Calibri"/>
                        <a:cs typeface="Times New Roman"/>
                      </a:endParaRPr>
                    </a:p>
                  </a:txBody>
                  <a:tcPr marL="12700" marR="12700"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Заголовок 1"/>
          <p:cNvSpPr txBox="1">
            <a:spLocks/>
          </p:cNvSpPr>
          <p:nvPr/>
        </p:nvSpPr>
        <p:spPr>
          <a:xfrm>
            <a:off x="-48683" y="80307"/>
            <a:ext cx="12001333" cy="59422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Функциональные </a:t>
            </a:r>
            <a:r>
              <a:rPr lang="ru-RU" dirty="0" smtClean="0"/>
              <a:t>обязанности</a:t>
            </a:r>
            <a:endParaRPr lang="ru-RU" dirty="0"/>
          </a:p>
        </p:txBody>
      </p:sp>
    </p:spTree>
    <p:extLst>
      <p:ext uri="{BB962C8B-B14F-4D97-AF65-F5344CB8AC3E}">
        <p14:creationId xmlns:p14="http://schemas.microsoft.com/office/powerpoint/2010/main" val="348796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Стратегия миссия видение для К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535" y="12308"/>
            <a:ext cx="68529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175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0"/>
            <a:ext cx="11905323" cy="6858000"/>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6500" b="1" dirty="0" smtClean="0"/>
              <a:t>Задачи </a:t>
            </a:r>
            <a:r>
              <a:rPr lang="ru-RU" sz="6500" dirty="0"/>
              <a:t>финансовых служб </a:t>
            </a:r>
            <a:r>
              <a:rPr lang="ru-RU" sz="6500" dirty="0" smtClean="0"/>
              <a:t>корпораций</a:t>
            </a:r>
            <a:endParaRPr lang="ru-RU" sz="6500" dirty="0"/>
          </a:p>
          <a:p>
            <a:pPr algn="l"/>
            <a:endParaRPr lang="ru-RU" sz="5100" dirty="0" smtClean="0"/>
          </a:p>
          <a:p>
            <a:pPr algn="l"/>
            <a:r>
              <a:rPr lang="ru-RU" sz="5100" dirty="0" smtClean="0"/>
              <a:t>Обеспечивать:</a:t>
            </a:r>
          </a:p>
          <a:p>
            <a:pPr algn="l"/>
            <a:endParaRPr lang="ru-RU" sz="1800" b="1" dirty="0"/>
          </a:p>
          <a:p>
            <a:pPr algn="l"/>
            <a:r>
              <a:rPr lang="ru-RU" sz="5800" dirty="0" smtClean="0"/>
              <a:t>1. финансово-кредитное </a:t>
            </a:r>
            <a:r>
              <a:rPr lang="ru-RU" sz="5800" u="sng" dirty="0" smtClean="0"/>
              <a:t>планирование</a:t>
            </a:r>
            <a:r>
              <a:rPr lang="ru-RU" sz="5800" dirty="0" smtClean="0"/>
              <a:t> (подразделения);</a:t>
            </a:r>
          </a:p>
          <a:p>
            <a:pPr algn="l"/>
            <a:endParaRPr lang="ru-RU" sz="5800" dirty="0"/>
          </a:p>
          <a:p>
            <a:pPr algn="l"/>
            <a:r>
              <a:rPr lang="ru-RU" sz="5800" dirty="0"/>
              <a:t>2. </a:t>
            </a:r>
            <a:r>
              <a:rPr lang="ru-RU" sz="5800" dirty="0" smtClean="0"/>
              <a:t>регулярное </a:t>
            </a:r>
            <a:r>
              <a:rPr lang="ru-RU" sz="5800" u="sng" dirty="0"/>
              <a:t>поступление выручки </a:t>
            </a:r>
            <a:r>
              <a:rPr lang="ru-RU" sz="5800" dirty="0"/>
              <a:t>от </a:t>
            </a:r>
            <a:r>
              <a:rPr lang="ru-RU" sz="5800" dirty="0" smtClean="0"/>
              <a:t>реализации (расчеты);</a:t>
            </a:r>
          </a:p>
          <a:p>
            <a:pPr algn="l"/>
            <a:endParaRPr lang="ru-RU" sz="5800" dirty="0"/>
          </a:p>
          <a:p>
            <a:pPr algn="l"/>
            <a:r>
              <a:rPr lang="ru-RU" sz="5800" dirty="0"/>
              <a:t>3. </a:t>
            </a:r>
            <a:r>
              <a:rPr lang="ru-RU" sz="5800" u="sng" dirty="0" smtClean="0"/>
              <a:t>эффективное</a:t>
            </a:r>
            <a:r>
              <a:rPr lang="ru-RU" sz="5800" dirty="0" smtClean="0"/>
              <a:t> использование ОС и ОбС (показатели); </a:t>
            </a:r>
          </a:p>
          <a:p>
            <a:pPr algn="l"/>
            <a:endParaRPr lang="ru-RU" sz="5800" dirty="0"/>
          </a:p>
          <a:p>
            <a:pPr algn="l"/>
            <a:r>
              <a:rPr lang="ru-RU" sz="5800" dirty="0"/>
              <a:t>4. </a:t>
            </a:r>
            <a:r>
              <a:rPr lang="ru-RU" sz="5800" u="sng" dirty="0" smtClean="0"/>
              <a:t>анализ</a:t>
            </a:r>
            <a:r>
              <a:rPr lang="ru-RU" sz="5800" dirty="0" smtClean="0"/>
              <a:t> оперативной, статистической информации </a:t>
            </a:r>
            <a:r>
              <a:rPr lang="ru-RU" sz="5800" dirty="0"/>
              <a:t>и </a:t>
            </a:r>
            <a:r>
              <a:rPr lang="ru-RU" sz="5800" dirty="0" smtClean="0"/>
              <a:t>бухгалтерской отчетности (отклонения от планов).</a:t>
            </a:r>
            <a:endParaRPr lang="ru-RU" sz="5800" dirty="0"/>
          </a:p>
        </p:txBody>
      </p:sp>
    </p:spTree>
    <p:extLst>
      <p:ext uri="{BB962C8B-B14F-4D97-AF65-F5344CB8AC3E}">
        <p14:creationId xmlns:p14="http://schemas.microsoft.com/office/powerpoint/2010/main" val="18692707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288032"/>
            <a:ext cx="12048661" cy="6165304"/>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Корпоративные </a:t>
            </a:r>
            <a:r>
              <a:rPr lang="ru-RU" b="1" dirty="0" smtClean="0">
                <a:solidFill>
                  <a:srgbClr val="FF0000"/>
                </a:solidFill>
              </a:rPr>
              <a:t>конфликты</a:t>
            </a:r>
          </a:p>
          <a:p>
            <a:pPr algn="l"/>
            <a:endParaRPr lang="ru-RU" b="1" dirty="0" smtClean="0"/>
          </a:p>
          <a:p>
            <a:pPr algn="l"/>
            <a:r>
              <a:rPr lang="ru-RU" b="1" dirty="0" smtClean="0"/>
              <a:t>Под </a:t>
            </a:r>
            <a:r>
              <a:rPr lang="ru-RU" b="1" dirty="0"/>
              <a:t>корпоративным конфликтом </a:t>
            </a:r>
            <a:r>
              <a:rPr lang="ru-RU" dirty="0"/>
              <a:t>следует понимать разногласия и споры, возникающие между акционерами общества, акционерами и менеджерами общества, инвесторами (потенциальными акционерами) и обществом, которые приводят к одному из следующих последствий:</a:t>
            </a:r>
          </a:p>
          <a:p>
            <a:pPr algn="l"/>
            <a:r>
              <a:rPr lang="ru-RU" dirty="0"/>
              <a:t>-	нарушение норм действующего законодательства, устава или внутренних документов общества, прав акционера или группы акционеров;</a:t>
            </a:r>
          </a:p>
          <a:p>
            <a:pPr algn="l"/>
            <a:r>
              <a:rPr lang="ru-RU" dirty="0"/>
              <a:t>-	иски к обществу, его органам управления по существу принимаемых ими решений;</a:t>
            </a:r>
          </a:p>
          <a:p>
            <a:pPr algn="l"/>
            <a:r>
              <a:rPr lang="ru-RU" dirty="0"/>
              <a:t>-	досрочное прекращение полномочий действующих органов управления;</a:t>
            </a:r>
          </a:p>
          <a:p>
            <a:pPr algn="l"/>
            <a:r>
              <a:rPr lang="ru-RU" dirty="0"/>
              <a:t>-	существенные изменения в составе акционеров.</a:t>
            </a:r>
          </a:p>
        </p:txBody>
      </p:sp>
    </p:spTree>
    <p:extLst>
      <p:ext uri="{BB962C8B-B14F-4D97-AF65-F5344CB8AC3E}">
        <p14:creationId xmlns:p14="http://schemas.microsoft.com/office/powerpoint/2010/main" val="3843916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670539" y="2301876"/>
            <a:ext cx="685020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a:sym typeface="Wingdings" pitchFamily="2" charset="2"/>
              </a:rPr>
              <a:t> </a:t>
            </a:r>
            <a:r>
              <a:rPr lang="ru-RU" sz="2000"/>
              <a:t>Почти все компании частные и в большинстве из них </a:t>
            </a:r>
            <a:br>
              <a:rPr lang="ru-RU" sz="2000"/>
            </a:br>
            <a:r>
              <a:rPr lang="ru-RU" sz="2000"/>
              <a:t>не более 10 работников</a:t>
            </a:r>
            <a:endParaRPr lang="en-US" sz="2000"/>
          </a:p>
        </p:txBody>
      </p:sp>
      <p:grpSp>
        <p:nvGrpSpPr>
          <p:cNvPr id="7172" name="Group 2"/>
          <p:cNvGrpSpPr>
            <a:grpSpLocks/>
          </p:cNvGrpSpPr>
          <p:nvPr/>
        </p:nvGrpSpPr>
        <p:grpSpPr bwMode="auto">
          <a:xfrm>
            <a:off x="6934201" y="3141664"/>
            <a:ext cx="4007338" cy="2960687"/>
            <a:chOff x="3456" y="1776"/>
            <a:chExt cx="2051" cy="1865"/>
          </a:xfrm>
        </p:grpSpPr>
        <p:sp>
          <p:nvSpPr>
            <p:cNvPr id="7176" name="Line 5"/>
            <p:cNvSpPr>
              <a:spLocks noChangeShapeType="1"/>
            </p:cNvSpPr>
            <p:nvPr/>
          </p:nvSpPr>
          <p:spPr bwMode="auto">
            <a:xfrm flipV="1">
              <a:off x="3744" y="2064"/>
              <a:ext cx="0" cy="9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77" name="Line 6"/>
            <p:cNvSpPr>
              <a:spLocks noChangeShapeType="1"/>
            </p:cNvSpPr>
            <p:nvPr/>
          </p:nvSpPr>
          <p:spPr bwMode="auto">
            <a:xfrm>
              <a:off x="3744" y="3024"/>
              <a:ext cx="1008"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78" name="Text Box 7"/>
            <p:cNvSpPr txBox="1">
              <a:spLocks noChangeArrowheads="1"/>
            </p:cNvSpPr>
            <p:nvPr/>
          </p:nvSpPr>
          <p:spPr bwMode="auto">
            <a:xfrm>
              <a:off x="3456" y="1776"/>
              <a:ext cx="51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Хозяин</a:t>
              </a:r>
              <a:endParaRPr lang="en-US" b="1"/>
            </a:p>
          </p:txBody>
        </p:sp>
        <p:sp>
          <p:nvSpPr>
            <p:cNvPr id="7179" name="Text Box 8"/>
            <p:cNvSpPr txBox="1">
              <a:spLocks noChangeArrowheads="1"/>
            </p:cNvSpPr>
            <p:nvPr/>
          </p:nvSpPr>
          <p:spPr bwMode="auto">
            <a:xfrm>
              <a:off x="4224" y="3408"/>
              <a:ext cx="12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Наемные работники</a:t>
              </a:r>
              <a:endParaRPr lang="en-US" b="1"/>
            </a:p>
          </p:txBody>
        </p:sp>
        <p:sp>
          <p:nvSpPr>
            <p:cNvPr id="7180" name="Oval 9"/>
            <p:cNvSpPr>
              <a:spLocks noChangeArrowheads="1"/>
            </p:cNvSpPr>
            <p:nvPr/>
          </p:nvSpPr>
          <p:spPr bwMode="auto">
            <a:xfrm>
              <a:off x="3696" y="2976"/>
              <a:ext cx="96" cy="96"/>
            </a:xfrm>
            <a:prstGeom prst="ellipse">
              <a:avLst/>
            </a:prstGeom>
            <a:solidFill>
              <a:srgbClr val="A4A4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98304" name="Rectangle 0"/>
          <p:cNvSpPr>
            <a:spLocks noChangeArrowheads="1"/>
          </p:cNvSpPr>
          <p:nvPr/>
        </p:nvSpPr>
        <p:spPr bwMode="auto">
          <a:xfrm>
            <a:off x="601786" y="1341440"/>
            <a:ext cx="1131400" cy="40011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sz="2000" b="1">
                <a:solidFill>
                  <a:schemeClr val="bg1"/>
                </a:solidFill>
                <a:effectLst>
                  <a:outerShdw blurRad="38100" dist="38100" dir="2700000" algn="tl">
                    <a:srgbClr val="000000"/>
                  </a:outerShdw>
                </a:effectLst>
              </a:rPr>
              <a:t>1832 год</a:t>
            </a:r>
          </a:p>
        </p:txBody>
      </p:sp>
      <p:sp>
        <p:nvSpPr>
          <p:cNvPr id="7175" name="Rectangle 3"/>
          <p:cNvSpPr>
            <a:spLocks noGrp="1" noChangeArrowheads="1"/>
          </p:cNvSpPr>
          <p:nvPr>
            <p:ph type="title"/>
          </p:nvPr>
        </p:nvSpPr>
        <p:spPr>
          <a:xfrm>
            <a:off x="336063" y="274638"/>
            <a:ext cx="11431955" cy="850900"/>
          </a:xfrm>
        </p:spPr>
        <p:txBody>
          <a:bodyPr>
            <a:normAutofit fontScale="90000"/>
          </a:bodyPr>
          <a:lstStyle/>
          <a:p>
            <a:pPr eaLnBrk="1" hangingPunct="1">
              <a:lnSpc>
                <a:spcPct val="90000"/>
              </a:lnSpc>
            </a:pPr>
            <a:r>
              <a:rPr lang="ru-RU" smtClean="0"/>
              <a:t>ЭВОЛЮЦИЯ КОНФЛИКТА КОРПОРАТИВНЫХ ИНТЕРЕСОВ</a:t>
            </a:r>
          </a:p>
        </p:txBody>
      </p:sp>
    </p:spTree>
    <p:extLst>
      <p:ext uri="{BB962C8B-B14F-4D97-AF65-F5344CB8AC3E}">
        <p14:creationId xmlns:p14="http://schemas.microsoft.com/office/powerpoint/2010/main" val="30818410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8"/>
          <p:cNvSpPr txBox="1">
            <a:spLocks noChangeArrowheads="1"/>
          </p:cNvSpPr>
          <p:nvPr/>
        </p:nvSpPr>
        <p:spPr bwMode="auto">
          <a:xfrm>
            <a:off x="867509" y="2060576"/>
            <a:ext cx="75665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000"/>
              <a:t>Компании с тысячами работающих. Необходимость наемных </a:t>
            </a:r>
          </a:p>
          <a:p>
            <a:pPr eaLnBrk="1" hangingPunct="1"/>
            <a:r>
              <a:rPr lang="ru-RU" sz="2000"/>
              <a:t>менеджеров и формализованных процессов управления</a:t>
            </a:r>
            <a:endParaRPr lang="en-US" sz="2000"/>
          </a:p>
        </p:txBody>
      </p:sp>
      <p:sp>
        <p:nvSpPr>
          <p:cNvPr id="8195" name="Text Box 19"/>
          <p:cNvSpPr txBox="1">
            <a:spLocks noChangeArrowheads="1"/>
          </p:cNvSpPr>
          <p:nvPr/>
        </p:nvSpPr>
        <p:spPr bwMode="auto">
          <a:xfrm>
            <a:off x="470878" y="303371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z="2400"/>
          </a:p>
        </p:txBody>
      </p:sp>
      <p:sp>
        <p:nvSpPr>
          <p:cNvPr id="8197" name="Rectangle 0"/>
          <p:cNvSpPr>
            <a:spLocks noGrp="1" noChangeArrowheads="1"/>
          </p:cNvSpPr>
          <p:nvPr>
            <p:ph type="title"/>
          </p:nvPr>
        </p:nvSpPr>
        <p:spPr/>
        <p:txBody>
          <a:bodyPr>
            <a:normAutofit fontScale="90000"/>
          </a:bodyPr>
          <a:lstStyle/>
          <a:p>
            <a:pPr eaLnBrk="1" hangingPunct="1"/>
            <a:r>
              <a:rPr lang="ru-RU" smtClean="0"/>
              <a:t>ЭВОЛЮЦИЯ КОНФЛИКТА КОРПОРАТИВНЫХ ИНТЕРЕСОВ</a:t>
            </a:r>
          </a:p>
        </p:txBody>
      </p:sp>
      <p:sp>
        <p:nvSpPr>
          <p:cNvPr id="99329" name="Rectangle 1"/>
          <p:cNvSpPr>
            <a:spLocks noChangeArrowheads="1"/>
          </p:cNvSpPr>
          <p:nvPr/>
        </p:nvSpPr>
        <p:spPr bwMode="auto">
          <a:xfrm>
            <a:off x="601786" y="1484785"/>
            <a:ext cx="1849674" cy="40011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sz="2000" b="1">
                <a:solidFill>
                  <a:schemeClr val="bg1"/>
                </a:solidFill>
                <a:effectLst>
                  <a:outerShdw blurRad="38100" dist="38100" dir="2700000" algn="tl">
                    <a:srgbClr val="000000"/>
                  </a:outerShdw>
                </a:effectLst>
              </a:rPr>
              <a:t>Конец </a:t>
            </a:r>
            <a:r>
              <a:rPr lang="en-US" sz="2000" b="1">
                <a:solidFill>
                  <a:schemeClr val="bg1"/>
                </a:solidFill>
                <a:effectLst>
                  <a:outerShdw blurRad="38100" dist="38100" dir="2700000" algn="tl">
                    <a:srgbClr val="000000"/>
                  </a:outerShdw>
                </a:effectLst>
              </a:rPr>
              <a:t>XIX</a:t>
            </a:r>
            <a:r>
              <a:rPr lang="ru-RU" sz="2000" b="1">
                <a:solidFill>
                  <a:schemeClr val="bg1"/>
                </a:solidFill>
                <a:effectLst>
                  <a:outerShdw blurRad="38100" dist="38100" dir="2700000" algn="tl">
                    <a:srgbClr val="000000"/>
                  </a:outerShdw>
                </a:effectLst>
              </a:rPr>
              <a:t> века</a:t>
            </a:r>
          </a:p>
        </p:txBody>
      </p:sp>
      <p:sp>
        <p:nvSpPr>
          <p:cNvPr id="8199" name="Rectangle 2"/>
          <p:cNvSpPr>
            <a:spLocks noChangeArrowheads="1"/>
          </p:cNvSpPr>
          <p:nvPr/>
        </p:nvSpPr>
        <p:spPr bwMode="auto">
          <a:xfrm>
            <a:off x="689709" y="5157790"/>
            <a:ext cx="34328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buFont typeface="Symbol" pitchFamily="18" charset="2"/>
              <a:buChar char="·"/>
            </a:pPr>
            <a:r>
              <a:rPr lang="ru-RU" sz="2000"/>
              <a:t>  Агентские издержки</a:t>
            </a:r>
          </a:p>
          <a:p>
            <a:pPr>
              <a:lnSpc>
                <a:spcPct val="150000"/>
              </a:lnSpc>
              <a:buFont typeface="Symbol" pitchFamily="18" charset="2"/>
              <a:buChar char="·"/>
            </a:pPr>
            <a:r>
              <a:rPr lang="ru-RU" sz="2000"/>
              <a:t>  Контрактная теория фирмы</a:t>
            </a:r>
          </a:p>
        </p:txBody>
      </p:sp>
      <p:grpSp>
        <p:nvGrpSpPr>
          <p:cNvPr id="8200" name="Group 3"/>
          <p:cNvGrpSpPr>
            <a:grpSpLocks/>
          </p:cNvGrpSpPr>
          <p:nvPr/>
        </p:nvGrpSpPr>
        <p:grpSpPr bwMode="auto">
          <a:xfrm>
            <a:off x="5742355" y="2881314"/>
            <a:ext cx="5603630" cy="3646487"/>
            <a:chOff x="3024" y="1815"/>
            <a:chExt cx="2868" cy="2297"/>
          </a:xfrm>
        </p:grpSpPr>
        <p:sp>
          <p:nvSpPr>
            <p:cNvPr id="8201" name="Line 13"/>
            <p:cNvSpPr>
              <a:spLocks noChangeShapeType="1"/>
            </p:cNvSpPr>
            <p:nvPr/>
          </p:nvSpPr>
          <p:spPr bwMode="auto">
            <a:xfrm flipV="1">
              <a:off x="4560" y="2391"/>
              <a:ext cx="0" cy="9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02" name="Line 14"/>
            <p:cNvSpPr>
              <a:spLocks noChangeShapeType="1"/>
            </p:cNvSpPr>
            <p:nvPr/>
          </p:nvSpPr>
          <p:spPr bwMode="auto">
            <a:xfrm>
              <a:off x="4560" y="3351"/>
              <a:ext cx="1008"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03" name="Text Box 15"/>
            <p:cNvSpPr txBox="1">
              <a:spLocks noChangeArrowheads="1"/>
            </p:cNvSpPr>
            <p:nvPr/>
          </p:nvSpPr>
          <p:spPr bwMode="auto">
            <a:xfrm>
              <a:off x="4100" y="1815"/>
              <a:ext cx="965"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t>Хозяин</a:t>
              </a:r>
              <a:r>
                <a:rPr lang="en-US" b="1"/>
                <a:t>/</a:t>
              </a:r>
              <a:endParaRPr lang="ru-RU" b="1"/>
            </a:p>
            <a:p>
              <a:pPr algn="ctr" eaLnBrk="1" hangingPunct="1"/>
              <a:r>
                <a:rPr lang="ru-RU" b="1"/>
                <a:t>Собственники</a:t>
              </a:r>
              <a:r>
                <a:rPr lang="en-US" b="1"/>
                <a:t>/</a:t>
              </a:r>
              <a:endParaRPr lang="ru-RU" b="1"/>
            </a:p>
            <a:p>
              <a:pPr algn="ctr" eaLnBrk="1" hangingPunct="1"/>
              <a:r>
                <a:rPr lang="ru-RU" b="1"/>
                <a:t>Акционеры</a:t>
              </a:r>
              <a:endParaRPr lang="en-US" b="1"/>
            </a:p>
          </p:txBody>
        </p:sp>
        <p:sp>
          <p:nvSpPr>
            <p:cNvPr id="8204" name="Text Box 16"/>
            <p:cNvSpPr txBox="1">
              <a:spLocks noChangeArrowheads="1"/>
            </p:cNvSpPr>
            <p:nvPr/>
          </p:nvSpPr>
          <p:spPr bwMode="auto">
            <a:xfrm>
              <a:off x="4609" y="3783"/>
              <a:ext cx="12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Наемные работники</a:t>
              </a:r>
              <a:endParaRPr lang="en-US" b="1"/>
            </a:p>
          </p:txBody>
        </p:sp>
        <p:sp>
          <p:nvSpPr>
            <p:cNvPr id="8205" name="Line 21"/>
            <p:cNvSpPr>
              <a:spLocks noChangeShapeType="1"/>
            </p:cNvSpPr>
            <p:nvPr/>
          </p:nvSpPr>
          <p:spPr bwMode="auto">
            <a:xfrm flipH="1">
              <a:off x="3792" y="3351"/>
              <a:ext cx="768"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06" name="Text Box 22"/>
            <p:cNvSpPr txBox="1">
              <a:spLocks noChangeArrowheads="1"/>
            </p:cNvSpPr>
            <p:nvPr/>
          </p:nvSpPr>
          <p:spPr bwMode="auto">
            <a:xfrm>
              <a:off x="3024" y="3879"/>
              <a:ext cx="7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Менеджеры</a:t>
              </a:r>
              <a:endParaRPr lang="en-US" b="1"/>
            </a:p>
          </p:txBody>
        </p:sp>
        <p:sp>
          <p:nvSpPr>
            <p:cNvPr id="8207" name="Oval 17"/>
            <p:cNvSpPr>
              <a:spLocks noChangeArrowheads="1"/>
            </p:cNvSpPr>
            <p:nvPr/>
          </p:nvSpPr>
          <p:spPr bwMode="auto">
            <a:xfrm>
              <a:off x="4512" y="3303"/>
              <a:ext cx="97" cy="96"/>
            </a:xfrm>
            <a:prstGeom prst="ellipse">
              <a:avLst/>
            </a:prstGeom>
            <a:solidFill>
              <a:srgbClr val="A4A4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Tree>
    <p:extLst>
      <p:ext uri="{BB962C8B-B14F-4D97-AF65-F5344CB8AC3E}">
        <p14:creationId xmlns:p14="http://schemas.microsoft.com/office/powerpoint/2010/main" val="40544476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423986" y="2276474"/>
            <a:ext cx="3463769"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5000"/>
              </a:spcBef>
            </a:pPr>
            <a:r>
              <a:rPr lang="ru-RU" sz="2000" dirty="0"/>
              <a:t>Корпорация на фондовом рынке</a:t>
            </a:r>
            <a:r>
              <a:rPr lang="ru-RU" sz="2000" dirty="0" smtClean="0"/>
              <a:t>.</a:t>
            </a:r>
          </a:p>
          <a:p>
            <a:pPr eaLnBrk="1" hangingPunct="1">
              <a:spcBef>
                <a:spcPct val="25000"/>
              </a:spcBef>
            </a:pPr>
            <a:r>
              <a:rPr lang="ru-RU" sz="2000" dirty="0" smtClean="0"/>
              <a:t> </a:t>
            </a:r>
            <a:endParaRPr lang="en-US" sz="2000" dirty="0"/>
          </a:p>
          <a:p>
            <a:pPr eaLnBrk="1" hangingPunct="1">
              <a:spcBef>
                <a:spcPct val="25000"/>
              </a:spcBef>
            </a:pPr>
            <a:r>
              <a:rPr lang="ru-RU" sz="2000" dirty="0"/>
              <a:t>Концепция социального</a:t>
            </a:r>
            <a:r>
              <a:rPr lang="en-US" sz="2000" dirty="0"/>
              <a:t> </a:t>
            </a:r>
            <a:br>
              <a:rPr lang="en-US" sz="2000" dirty="0"/>
            </a:br>
            <a:r>
              <a:rPr lang="ru-RU" sz="2000" dirty="0"/>
              <a:t>взаимодействия </a:t>
            </a:r>
            <a:endParaRPr lang="ru-RU" sz="2000" dirty="0" smtClean="0"/>
          </a:p>
          <a:p>
            <a:pPr eaLnBrk="1" hangingPunct="1">
              <a:spcBef>
                <a:spcPct val="25000"/>
              </a:spcBef>
            </a:pPr>
            <a:r>
              <a:rPr lang="ru-RU" sz="2000" dirty="0" smtClean="0"/>
              <a:t>(</a:t>
            </a:r>
            <a:r>
              <a:rPr lang="en-US" sz="2000" dirty="0" smtClean="0">
                <a:solidFill>
                  <a:srgbClr val="FF0000"/>
                </a:solidFill>
              </a:rPr>
              <a:t>stakeholders</a:t>
            </a:r>
            <a:r>
              <a:rPr lang="ru-RU" sz="2000" dirty="0" smtClean="0">
                <a:solidFill>
                  <a:srgbClr val="FF0000"/>
                </a:solidFill>
              </a:rPr>
              <a:t> </a:t>
            </a:r>
            <a:r>
              <a:rPr lang="ru-RU" sz="2000" dirty="0" smtClean="0"/>
              <a:t>– </a:t>
            </a:r>
            <a:r>
              <a:rPr lang="ru-RU" sz="2000" dirty="0" smtClean="0">
                <a:solidFill>
                  <a:srgbClr val="FF0000"/>
                </a:solidFill>
              </a:rPr>
              <a:t>заинтересованные стороны</a:t>
            </a:r>
            <a:r>
              <a:rPr lang="en-US" sz="2000" dirty="0" smtClean="0"/>
              <a:t>)</a:t>
            </a:r>
            <a:endParaRPr lang="en-US" sz="2000" dirty="0"/>
          </a:p>
        </p:txBody>
      </p:sp>
      <p:sp>
        <p:nvSpPr>
          <p:cNvPr id="9219" name="Text Box 9"/>
          <p:cNvSpPr txBox="1">
            <a:spLocks noChangeArrowheads="1"/>
          </p:cNvSpPr>
          <p:nvPr/>
        </p:nvSpPr>
        <p:spPr bwMode="auto">
          <a:xfrm>
            <a:off x="470878" y="251460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z="2400"/>
          </a:p>
        </p:txBody>
      </p:sp>
      <p:grpSp>
        <p:nvGrpSpPr>
          <p:cNvPr id="9220" name="Group 2"/>
          <p:cNvGrpSpPr>
            <a:grpSpLocks/>
          </p:cNvGrpSpPr>
          <p:nvPr/>
        </p:nvGrpSpPr>
        <p:grpSpPr bwMode="auto">
          <a:xfrm>
            <a:off x="4191002" y="2544764"/>
            <a:ext cx="6736862" cy="3911600"/>
            <a:chOff x="2678" y="1488"/>
            <a:chExt cx="3448" cy="2464"/>
          </a:xfrm>
        </p:grpSpPr>
        <p:sp>
          <p:nvSpPr>
            <p:cNvPr id="9223" name="Line 3"/>
            <p:cNvSpPr>
              <a:spLocks noChangeShapeType="1"/>
            </p:cNvSpPr>
            <p:nvPr/>
          </p:nvSpPr>
          <p:spPr bwMode="auto">
            <a:xfrm flipV="1">
              <a:off x="4560" y="2064"/>
              <a:ext cx="0" cy="9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4" name="Line 4"/>
            <p:cNvSpPr>
              <a:spLocks noChangeShapeType="1"/>
            </p:cNvSpPr>
            <p:nvPr/>
          </p:nvSpPr>
          <p:spPr bwMode="auto">
            <a:xfrm>
              <a:off x="4560" y="3024"/>
              <a:ext cx="1008"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5" name="Text Box 5"/>
            <p:cNvSpPr txBox="1">
              <a:spLocks noChangeArrowheads="1"/>
            </p:cNvSpPr>
            <p:nvPr/>
          </p:nvSpPr>
          <p:spPr bwMode="auto">
            <a:xfrm>
              <a:off x="4041" y="1488"/>
              <a:ext cx="108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t>Инвестиционное</a:t>
              </a:r>
            </a:p>
            <a:p>
              <a:pPr algn="ctr" eaLnBrk="1" hangingPunct="1"/>
              <a:r>
                <a:rPr lang="ru-RU" b="1"/>
                <a:t>сообщество</a:t>
              </a:r>
              <a:endParaRPr lang="en-US" b="1"/>
            </a:p>
          </p:txBody>
        </p:sp>
        <p:sp>
          <p:nvSpPr>
            <p:cNvPr id="9226" name="Text Box 6"/>
            <p:cNvSpPr txBox="1">
              <a:spLocks noChangeArrowheads="1"/>
            </p:cNvSpPr>
            <p:nvPr/>
          </p:nvSpPr>
          <p:spPr bwMode="auto">
            <a:xfrm>
              <a:off x="5136" y="3408"/>
              <a:ext cx="70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Наемные </a:t>
              </a:r>
            </a:p>
            <a:p>
              <a:pPr eaLnBrk="1" hangingPunct="1"/>
              <a:r>
                <a:rPr lang="ru-RU" b="1"/>
                <a:t>работники</a:t>
              </a:r>
              <a:endParaRPr lang="en-US" b="1"/>
            </a:p>
          </p:txBody>
        </p:sp>
        <p:sp>
          <p:nvSpPr>
            <p:cNvPr id="9227" name="Oval 7"/>
            <p:cNvSpPr>
              <a:spLocks noChangeArrowheads="1"/>
            </p:cNvSpPr>
            <p:nvPr/>
          </p:nvSpPr>
          <p:spPr bwMode="auto">
            <a:xfrm>
              <a:off x="4512" y="2976"/>
              <a:ext cx="97" cy="96"/>
            </a:xfrm>
            <a:prstGeom prst="ellipse">
              <a:avLst/>
            </a:prstGeom>
            <a:solidFill>
              <a:srgbClr val="A4A4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228" name="Line 11"/>
            <p:cNvSpPr>
              <a:spLocks noChangeShapeType="1"/>
            </p:cNvSpPr>
            <p:nvPr/>
          </p:nvSpPr>
          <p:spPr bwMode="auto">
            <a:xfrm flipH="1">
              <a:off x="3792" y="3024"/>
              <a:ext cx="768"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9" name="Text Box 12"/>
            <p:cNvSpPr txBox="1">
              <a:spLocks noChangeArrowheads="1"/>
            </p:cNvSpPr>
            <p:nvPr/>
          </p:nvSpPr>
          <p:spPr bwMode="auto">
            <a:xfrm>
              <a:off x="3024" y="3552"/>
              <a:ext cx="7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Менеджеры</a:t>
              </a:r>
              <a:endParaRPr lang="en-US" b="1"/>
            </a:p>
          </p:txBody>
        </p:sp>
        <p:sp>
          <p:nvSpPr>
            <p:cNvPr id="9230" name="Line 13"/>
            <p:cNvSpPr>
              <a:spLocks noChangeShapeType="1"/>
            </p:cNvSpPr>
            <p:nvPr/>
          </p:nvSpPr>
          <p:spPr bwMode="auto">
            <a:xfrm>
              <a:off x="4560" y="3024"/>
              <a:ext cx="0" cy="6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31" name="Text Box 14"/>
            <p:cNvSpPr txBox="1">
              <a:spLocks noChangeArrowheads="1"/>
            </p:cNvSpPr>
            <p:nvPr/>
          </p:nvSpPr>
          <p:spPr bwMode="auto">
            <a:xfrm>
              <a:off x="4070" y="3719"/>
              <a:ext cx="83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Государство</a:t>
              </a:r>
              <a:endParaRPr lang="en-US" b="1"/>
            </a:p>
          </p:txBody>
        </p:sp>
        <p:sp>
          <p:nvSpPr>
            <p:cNvPr id="9232" name="Line 15"/>
            <p:cNvSpPr>
              <a:spLocks noChangeShapeType="1"/>
            </p:cNvSpPr>
            <p:nvPr/>
          </p:nvSpPr>
          <p:spPr bwMode="auto">
            <a:xfrm flipV="1">
              <a:off x="4560" y="2160"/>
              <a:ext cx="43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33" name="Line 16"/>
            <p:cNvSpPr>
              <a:spLocks noChangeShapeType="1"/>
            </p:cNvSpPr>
            <p:nvPr/>
          </p:nvSpPr>
          <p:spPr bwMode="auto">
            <a:xfrm flipV="1">
              <a:off x="4560" y="2880"/>
              <a:ext cx="624"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34" name="Text Box 17"/>
            <p:cNvSpPr txBox="1">
              <a:spLocks noChangeArrowheads="1"/>
            </p:cNvSpPr>
            <p:nvPr/>
          </p:nvSpPr>
          <p:spPr bwMode="auto">
            <a:xfrm>
              <a:off x="5126" y="2759"/>
              <a:ext cx="8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Пенсионеры</a:t>
              </a:r>
              <a:endParaRPr lang="en-US" b="1"/>
            </a:p>
          </p:txBody>
        </p:sp>
        <p:sp>
          <p:nvSpPr>
            <p:cNvPr id="9235" name="Text Box 18"/>
            <p:cNvSpPr txBox="1">
              <a:spLocks noChangeArrowheads="1"/>
            </p:cNvSpPr>
            <p:nvPr/>
          </p:nvSpPr>
          <p:spPr bwMode="auto">
            <a:xfrm>
              <a:off x="5147" y="1943"/>
              <a:ext cx="979"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t>Само-</a:t>
              </a:r>
            </a:p>
            <a:p>
              <a:pPr algn="ctr" eaLnBrk="1" hangingPunct="1"/>
              <a:r>
                <a:rPr lang="ru-RU" b="1" dirty="0"/>
                <a:t>регулируемые </a:t>
              </a:r>
            </a:p>
            <a:p>
              <a:pPr algn="ctr" eaLnBrk="1" hangingPunct="1"/>
              <a:r>
                <a:rPr lang="ru-RU" b="1" dirty="0"/>
                <a:t>организации</a:t>
              </a:r>
              <a:endParaRPr lang="en-US" b="1" dirty="0"/>
            </a:p>
          </p:txBody>
        </p:sp>
        <p:sp>
          <p:nvSpPr>
            <p:cNvPr id="9236" name="Line 19"/>
            <p:cNvSpPr>
              <a:spLocks noChangeShapeType="1"/>
            </p:cNvSpPr>
            <p:nvPr/>
          </p:nvSpPr>
          <p:spPr bwMode="auto">
            <a:xfrm flipH="1" flipV="1">
              <a:off x="3840" y="2400"/>
              <a:ext cx="720" cy="62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37" name="Line 20"/>
            <p:cNvSpPr>
              <a:spLocks noChangeShapeType="1"/>
            </p:cNvSpPr>
            <p:nvPr/>
          </p:nvSpPr>
          <p:spPr bwMode="auto">
            <a:xfrm flipH="1">
              <a:off x="3600" y="3024"/>
              <a:ext cx="9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38" name="Text Box 21"/>
            <p:cNvSpPr txBox="1">
              <a:spLocks noChangeArrowheads="1"/>
            </p:cNvSpPr>
            <p:nvPr/>
          </p:nvSpPr>
          <p:spPr bwMode="auto">
            <a:xfrm>
              <a:off x="2678" y="2903"/>
              <a:ext cx="68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Партнеры</a:t>
              </a:r>
              <a:endParaRPr lang="en-US" b="1"/>
            </a:p>
          </p:txBody>
        </p:sp>
        <p:sp>
          <p:nvSpPr>
            <p:cNvPr id="9239" name="Text Box 22"/>
            <p:cNvSpPr txBox="1">
              <a:spLocks noChangeArrowheads="1"/>
            </p:cNvSpPr>
            <p:nvPr/>
          </p:nvSpPr>
          <p:spPr bwMode="auto">
            <a:xfrm>
              <a:off x="2966" y="2039"/>
              <a:ext cx="86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t>Поставщики</a:t>
              </a:r>
            </a:p>
            <a:p>
              <a:pPr eaLnBrk="1" hangingPunct="1"/>
              <a:r>
                <a:rPr lang="ru-RU" b="1"/>
                <a:t>Потребители</a:t>
              </a:r>
              <a:endParaRPr lang="en-US" b="1"/>
            </a:p>
          </p:txBody>
        </p:sp>
        <p:sp>
          <p:nvSpPr>
            <p:cNvPr id="9240" name="Oval 23"/>
            <p:cNvSpPr>
              <a:spLocks noChangeArrowheads="1"/>
            </p:cNvSpPr>
            <p:nvPr/>
          </p:nvSpPr>
          <p:spPr bwMode="auto">
            <a:xfrm>
              <a:off x="4464" y="2928"/>
              <a:ext cx="192" cy="192"/>
            </a:xfrm>
            <a:prstGeom prst="ellipse">
              <a:avLst/>
            </a:prstGeom>
            <a:solidFill>
              <a:srgbClr val="A4A4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9221" name="Rectangle 0"/>
          <p:cNvSpPr>
            <a:spLocks noGrp="1" noChangeArrowheads="1"/>
          </p:cNvSpPr>
          <p:nvPr>
            <p:ph type="title"/>
          </p:nvPr>
        </p:nvSpPr>
        <p:spPr/>
        <p:txBody>
          <a:bodyPr>
            <a:normAutofit fontScale="90000"/>
          </a:bodyPr>
          <a:lstStyle/>
          <a:p>
            <a:pPr eaLnBrk="1" hangingPunct="1"/>
            <a:r>
              <a:rPr lang="ru-RU" smtClean="0"/>
              <a:t>ЭВОЛЮЦИЯ КОНФЛИКТА КОРПОРАТИВНЫХ ИНТЕРЕСОВ</a:t>
            </a:r>
          </a:p>
        </p:txBody>
      </p:sp>
      <p:sp>
        <p:nvSpPr>
          <p:cNvPr id="100353" name="Rectangle 1"/>
          <p:cNvSpPr>
            <a:spLocks noChangeArrowheads="1"/>
          </p:cNvSpPr>
          <p:nvPr/>
        </p:nvSpPr>
        <p:spPr bwMode="auto">
          <a:xfrm>
            <a:off x="955432" y="1484315"/>
            <a:ext cx="1780744" cy="40011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sz="2000" b="1">
                <a:solidFill>
                  <a:schemeClr val="bg1"/>
                </a:solidFill>
                <a:effectLst>
                  <a:outerShdw blurRad="38100" dist="38100" dir="2700000" algn="tl">
                    <a:srgbClr val="000000"/>
                  </a:outerShdw>
                </a:effectLst>
              </a:rPr>
              <a:t>Конец ХХ века</a:t>
            </a:r>
          </a:p>
        </p:txBody>
      </p:sp>
    </p:spTree>
    <p:extLst>
      <p:ext uri="{BB962C8B-B14F-4D97-AF65-F5344CB8AC3E}">
        <p14:creationId xmlns:p14="http://schemas.microsoft.com/office/powerpoint/2010/main" val="1529568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4 группы конфликтов:</a:t>
            </a:r>
            <a:endParaRPr lang="ru-RU" b="1" dirty="0"/>
          </a:p>
          <a:p>
            <a:pPr algn="l"/>
            <a:r>
              <a:rPr lang="ru-RU" dirty="0"/>
              <a:t>1.	Конфликт отношений крупных акционеров (</a:t>
            </a:r>
            <a:r>
              <a:rPr lang="ru-RU" b="1" dirty="0">
                <a:solidFill>
                  <a:srgbClr val="FF0000"/>
                </a:solidFill>
              </a:rPr>
              <a:t>мажоритарных</a:t>
            </a:r>
            <a:r>
              <a:rPr lang="ru-RU" dirty="0"/>
              <a:t>) и мелких (</a:t>
            </a:r>
            <a:r>
              <a:rPr lang="ru-RU" b="1" dirty="0">
                <a:solidFill>
                  <a:srgbClr val="FF0000"/>
                </a:solidFill>
              </a:rPr>
              <a:t>миноритарных</a:t>
            </a:r>
            <a:r>
              <a:rPr lang="ru-RU" dirty="0"/>
              <a:t>) акционеров.</a:t>
            </a:r>
          </a:p>
          <a:p>
            <a:pPr algn="l"/>
            <a:r>
              <a:rPr lang="ru-RU" dirty="0"/>
              <a:t>2.	Конфликт внутренних акционеров (инсайдеров) и внешних акционеров (аутсайдеров).</a:t>
            </a:r>
          </a:p>
          <a:p>
            <a:pPr algn="l"/>
            <a:r>
              <a:rPr lang="ru-RU" dirty="0"/>
              <a:t>3.	Конфликт менеджмента (без акций или с небольшим пакетом) и акционеров.</a:t>
            </a:r>
          </a:p>
          <a:p>
            <a:pPr algn="l"/>
            <a:r>
              <a:rPr lang="ru-RU" dirty="0"/>
              <a:t>4.	Конфликт сторонних </a:t>
            </a:r>
            <a:r>
              <a:rPr lang="ru-RU" dirty="0" smtClean="0"/>
              <a:t>«инициаторов </a:t>
            </a:r>
            <a:r>
              <a:rPr lang="ru-RU" dirty="0"/>
              <a:t>недружественных </a:t>
            </a:r>
            <a:r>
              <a:rPr lang="ru-RU" dirty="0" smtClean="0"/>
              <a:t>поглощений» </a:t>
            </a:r>
            <a:r>
              <a:rPr lang="ru-RU" dirty="0"/>
              <a:t>и акционеров. </a:t>
            </a:r>
          </a:p>
        </p:txBody>
      </p:sp>
    </p:spTree>
    <p:extLst>
      <p:ext uri="{BB962C8B-B14F-4D97-AF65-F5344CB8AC3E}">
        <p14:creationId xmlns:p14="http://schemas.microsoft.com/office/powerpoint/2010/main" val="29465773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44624"/>
            <a:ext cx="12095989" cy="6858000"/>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Внутри </a:t>
            </a:r>
            <a:r>
              <a:rPr lang="ru-RU" dirty="0" smtClean="0"/>
              <a:t>этих типов </a:t>
            </a:r>
            <a:r>
              <a:rPr lang="ru-RU" dirty="0"/>
              <a:t>корпоративных конфликтов выделяют следующие </a:t>
            </a:r>
            <a:r>
              <a:rPr lang="ru-RU" dirty="0" smtClean="0"/>
              <a:t>разновидности:</a:t>
            </a:r>
            <a:endParaRPr lang="ru-RU" dirty="0"/>
          </a:p>
          <a:p>
            <a:pPr algn="l"/>
            <a:r>
              <a:rPr lang="ru-RU" b="1" dirty="0"/>
              <a:t>1.Нарушение норм законодательства </a:t>
            </a:r>
            <a:r>
              <a:rPr lang="ru-RU" dirty="0"/>
              <a:t>– связаны с неумышленным нарушением норм и процедур корпоративного права, воспринимаемым акционерами как посягательство на их интересы. </a:t>
            </a:r>
          </a:p>
          <a:p>
            <a:pPr algn="l"/>
            <a:r>
              <a:rPr lang="ru-RU" b="1" dirty="0"/>
              <a:t>2.Поглощения</a:t>
            </a:r>
            <a:r>
              <a:rPr lang="ru-RU" dirty="0"/>
              <a:t> </a:t>
            </a:r>
            <a:r>
              <a:rPr lang="ru-RU" dirty="0" smtClean="0"/>
              <a:t>– конфликты</a:t>
            </a:r>
            <a:r>
              <a:rPr lang="ru-RU" dirty="0"/>
              <a:t>, возникающие в процессе </a:t>
            </a:r>
            <a:r>
              <a:rPr lang="ru-RU" dirty="0" smtClean="0"/>
              <a:t>попытки </a:t>
            </a:r>
            <a:r>
              <a:rPr lang="ru-RU" dirty="0"/>
              <a:t>группы акционеров (стороннего инвестора) </a:t>
            </a:r>
            <a:r>
              <a:rPr lang="ru-RU" dirty="0" smtClean="0"/>
              <a:t>установить </a:t>
            </a:r>
            <a:r>
              <a:rPr lang="ru-RU" dirty="0"/>
              <a:t>контроль над предприятием.</a:t>
            </a:r>
          </a:p>
          <a:p>
            <a:pPr algn="l"/>
            <a:r>
              <a:rPr lang="ru-RU" b="1" dirty="0"/>
              <a:t>3.Конфликты по поводу дивидендов </a:t>
            </a:r>
            <a:r>
              <a:rPr lang="ru-RU" dirty="0" smtClean="0"/>
              <a:t>– конфликты </a:t>
            </a:r>
            <a:r>
              <a:rPr lang="ru-RU" dirty="0"/>
              <a:t>между крупными и мелкими акционерами по поводу </a:t>
            </a:r>
            <a:r>
              <a:rPr lang="ru-RU" dirty="0" smtClean="0"/>
              <a:t>использования </a:t>
            </a:r>
            <a:r>
              <a:rPr lang="ru-RU" dirty="0"/>
              <a:t>прибыли предприятия. </a:t>
            </a:r>
          </a:p>
          <a:p>
            <a:pPr algn="l"/>
            <a:r>
              <a:rPr lang="ru-RU" b="1" dirty="0"/>
              <a:t>4.Конфликты с менеджерами </a:t>
            </a:r>
            <a:r>
              <a:rPr lang="ru-RU" dirty="0" smtClean="0"/>
              <a:t>– конфликты </a:t>
            </a:r>
            <a:r>
              <a:rPr lang="ru-RU" dirty="0"/>
              <a:t>между </a:t>
            </a:r>
            <a:r>
              <a:rPr lang="ru-RU" dirty="0" smtClean="0"/>
              <a:t>акционерами </a:t>
            </a:r>
            <a:r>
              <a:rPr lang="ru-RU" dirty="0"/>
              <a:t>и менеджерами акционерного общества по поводу эффективности управления компанией и </a:t>
            </a:r>
            <a:r>
              <a:rPr lang="ru-RU" dirty="0" smtClean="0"/>
              <a:t>добросовестности </a:t>
            </a:r>
            <a:r>
              <a:rPr lang="ru-RU" dirty="0"/>
              <a:t>действий менеджеров. </a:t>
            </a:r>
          </a:p>
          <a:p>
            <a:pPr algn="l"/>
            <a:r>
              <a:rPr lang="ru-RU" b="1" dirty="0"/>
              <a:t>5.Конкуренция </a:t>
            </a:r>
            <a:r>
              <a:rPr lang="ru-RU" b="1" dirty="0" smtClean="0"/>
              <a:t>– </a:t>
            </a:r>
            <a:r>
              <a:rPr lang="ru-RU" dirty="0" smtClean="0"/>
              <a:t>конфликты</a:t>
            </a:r>
            <a:r>
              <a:rPr lang="ru-RU" dirty="0"/>
              <a:t>, направленные на подрыв финансового состояния и конкурентоспособности </a:t>
            </a:r>
            <a:r>
              <a:rPr lang="ru-RU" dirty="0" smtClean="0"/>
              <a:t>акционерного </a:t>
            </a:r>
            <a:r>
              <a:rPr lang="ru-RU" dirty="0"/>
              <a:t>общества.</a:t>
            </a:r>
          </a:p>
          <a:p>
            <a:pPr algn="l"/>
            <a:r>
              <a:rPr lang="ru-RU" b="1" dirty="0"/>
              <a:t>6.Корпоративный шантаж </a:t>
            </a:r>
            <a:r>
              <a:rPr lang="ru-RU" b="1" dirty="0" smtClean="0"/>
              <a:t>– </a:t>
            </a:r>
            <a:r>
              <a:rPr lang="ru-RU" dirty="0" smtClean="0"/>
              <a:t>конфликты </a:t>
            </a:r>
            <a:r>
              <a:rPr lang="ru-RU" dirty="0"/>
              <a:t>с участием миноритарных акционеров, направленные на побуждение акционерного общества или его крупных акционеров выкупить у миноритариев принадлежащие им пакеты акций по цене, превышающей их рыночную стоимость, или выплатить отступное для прекращения конфликта. </a:t>
            </a:r>
          </a:p>
        </p:txBody>
      </p:sp>
    </p:spTree>
    <p:extLst>
      <p:ext uri="{BB962C8B-B14F-4D97-AF65-F5344CB8AC3E}">
        <p14:creationId xmlns:p14="http://schemas.microsoft.com/office/powerpoint/2010/main" val="1211907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1952651" cy="6858000"/>
          </a:xfrm>
          <a:prstGeom prst="rect">
            <a:avLst/>
          </a:prstGeom>
        </p:spPr>
        <p:txBody>
          <a:bodyPr vert="horz" lIns="91440" tIns="45720" rIns="91440" bIns="45720" rtlCol="0" anchor="t">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Наиболее </a:t>
            </a:r>
            <a:r>
              <a:rPr lang="ru-RU" b="1" dirty="0"/>
              <a:t>распространенные действия со стороны корпорации, приводящие к нарушению прав акционеров</a:t>
            </a:r>
            <a:r>
              <a:rPr lang="ru-RU" b="1" dirty="0" smtClean="0"/>
              <a:t>:</a:t>
            </a:r>
          </a:p>
          <a:p>
            <a:pPr algn="l"/>
            <a:endParaRPr lang="ru-RU" sz="2500" b="1" dirty="0"/>
          </a:p>
          <a:p>
            <a:pPr algn="l"/>
            <a:r>
              <a:rPr lang="ru-RU" b="1" dirty="0" smtClean="0"/>
              <a:t>1. Дополнительная </a:t>
            </a:r>
            <a:r>
              <a:rPr lang="ru-RU" b="1" dirty="0"/>
              <a:t>эмиссия акций, </a:t>
            </a:r>
            <a:r>
              <a:rPr lang="ru-RU" dirty="0"/>
              <a:t>размещение которой ведется среди ограниченного круга акционеров (часто сопровождается оплатой по ценам ниже рыночных или активами, не имеющими достаточной потребительной стоимости для данной компании</a:t>
            </a:r>
            <a:r>
              <a:rPr lang="ru-RU" dirty="0" smtClean="0"/>
              <a:t>).</a:t>
            </a:r>
          </a:p>
          <a:p>
            <a:pPr algn="l"/>
            <a:endParaRPr lang="ru-RU" sz="1500" dirty="0"/>
          </a:p>
          <a:p>
            <a:pPr algn="l"/>
            <a:r>
              <a:rPr lang="ru-RU" b="1" dirty="0"/>
              <a:t>2. Обособление стратегических активов компании</a:t>
            </a:r>
            <a:r>
              <a:rPr lang="ru-RU" dirty="0"/>
              <a:t> путем их перевода (часто с помощью реорганизованных мероприятий, учреждения обществ) на неподконтрольные акционерам фирмы</a:t>
            </a:r>
            <a:r>
              <a:rPr lang="ru-RU" dirty="0" smtClean="0"/>
              <a:t>.</a:t>
            </a:r>
          </a:p>
          <a:p>
            <a:pPr algn="l"/>
            <a:endParaRPr lang="ru-RU" sz="1700" dirty="0"/>
          </a:p>
          <a:p>
            <a:pPr algn="l"/>
            <a:r>
              <a:rPr lang="ru-RU" b="1" dirty="0"/>
              <a:t>3. Размывание пакетов акций</a:t>
            </a:r>
            <a:r>
              <a:rPr lang="ru-RU" dirty="0"/>
              <a:t> с целью получения группой аффилированных лиц контрольного пакета</a:t>
            </a:r>
            <a:r>
              <a:rPr lang="ru-RU" dirty="0" smtClean="0"/>
              <a:t>.</a:t>
            </a:r>
          </a:p>
          <a:p>
            <a:pPr algn="l"/>
            <a:endParaRPr lang="ru-RU" dirty="0"/>
          </a:p>
          <a:p>
            <a:pPr algn="l"/>
            <a:r>
              <a:rPr lang="ru-RU" b="1" dirty="0"/>
              <a:t>4. Проведение дополнительной эмиссии </a:t>
            </a:r>
            <a:r>
              <a:rPr lang="ru-RU" dirty="0"/>
              <a:t>на сумму, значительно превышающую уставный капитал, без предоставления акционерам права преимущественного выкупа</a:t>
            </a:r>
            <a:r>
              <a:rPr lang="ru-RU" dirty="0" smtClean="0"/>
              <a:t>.</a:t>
            </a:r>
          </a:p>
          <a:p>
            <a:pPr algn="l"/>
            <a:endParaRPr lang="ru-RU" dirty="0"/>
          </a:p>
          <a:p>
            <a:pPr algn="l"/>
            <a:r>
              <a:rPr lang="ru-RU" b="1" dirty="0"/>
              <a:t>5. Продажа крупных пакетов акций без </a:t>
            </a:r>
            <a:r>
              <a:rPr lang="ru-RU" dirty="0"/>
              <a:t>проведения необходимой процедуры </a:t>
            </a:r>
            <a:r>
              <a:rPr lang="ru-RU" b="1" dirty="0"/>
              <a:t>согласования с акционерами</a:t>
            </a:r>
            <a:r>
              <a:rPr lang="ru-RU" dirty="0" smtClean="0"/>
              <a:t>.</a:t>
            </a:r>
          </a:p>
          <a:p>
            <a:pPr algn="l"/>
            <a:endParaRPr lang="ru-RU" dirty="0"/>
          </a:p>
          <a:p>
            <a:pPr algn="l"/>
            <a:r>
              <a:rPr lang="ru-RU" b="1" dirty="0"/>
              <a:t>6. Проведение консолидации акций, </a:t>
            </a:r>
            <a:r>
              <a:rPr lang="ru-RU" dirty="0"/>
              <a:t>направленной на вымывание мелких акционеров.	</a:t>
            </a:r>
          </a:p>
        </p:txBody>
      </p:sp>
    </p:spTree>
    <p:extLst>
      <p:ext uri="{BB962C8B-B14F-4D97-AF65-F5344CB8AC3E}">
        <p14:creationId xmlns:p14="http://schemas.microsoft.com/office/powerpoint/2010/main" val="18813416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0"/>
            <a:ext cx="12144672" cy="6858000"/>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3. Урегулирование корпоративных конфликтов</a:t>
            </a:r>
          </a:p>
          <a:p>
            <a:pPr algn="l"/>
            <a:r>
              <a:rPr lang="ru-RU" dirty="0" smtClean="0"/>
              <a:t>Конфликт </a:t>
            </a:r>
            <a:r>
              <a:rPr lang="ru-RU" dirty="0"/>
              <a:t>между </a:t>
            </a:r>
            <a:r>
              <a:rPr lang="ru-RU" dirty="0" smtClean="0"/>
              <a:t>группами </a:t>
            </a:r>
            <a:r>
              <a:rPr lang="ru-RU" dirty="0"/>
              <a:t>акционеров </a:t>
            </a:r>
            <a:r>
              <a:rPr lang="ru-RU" dirty="0" smtClean="0"/>
              <a:t>– конфликтом экономический (конфликт </a:t>
            </a:r>
            <a:r>
              <a:rPr lang="ru-RU" dirty="0"/>
              <a:t>по поводу присвоения и распродажи акций, эмитированных </a:t>
            </a:r>
            <a:r>
              <a:rPr lang="ru-RU" dirty="0" smtClean="0"/>
              <a:t>обществом). </a:t>
            </a:r>
          </a:p>
          <a:p>
            <a:pPr algn="l"/>
            <a:r>
              <a:rPr lang="ru-RU" dirty="0" smtClean="0"/>
              <a:t>Способы </a:t>
            </a:r>
            <a:r>
              <a:rPr lang="ru-RU" dirty="0"/>
              <a:t>разрешения корпоративного конфликта </a:t>
            </a:r>
            <a:r>
              <a:rPr lang="ru-RU" dirty="0" smtClean="0"/>
              <a:t>– правовые (через суд).</a:t>
            </a:r>
          </a:p>
          <a:p>
            <a:pPr algn="l"/>
            <a:endParaRPr lang="ru-RU" dirty="0" smtClean="0"/>
          </a:p>
          <a:p>
            <a:pPr algn="l"/>
            <a:r>
              <a:rPr lang="ru-RU" dirty="0" smtClean="0"/>
              <a:t>Противоречия </a:t>
            </a:r>
            <a:r>
              <a:rPr lang="ru-RU" dirty="0"/>
              <a:t>в формирующейся системе защиты прав </a:t>
            </a:r>
            <a:r>
              <a:rPr lang="ru-RU" dirty="0" smtClean="0"/>
              <a:t>акционеров:</a:t>
            </a:r>
            <a:endParaRPr lang="ru-RU" dirty="0"/>
          </a:p>
          <a:p>
            <a:pPr algn="l"/>
            <a:r>
              <a:rPr lang="ru-RU" b="1" dirty="0" smtClean="0"/>
              <a:t>1. Концентрация </a:t>
            </a:r>
            <a:r>
              <a:rPr lang="ru-RU" b="1" dirty="0"/>
              <a:t>акционерного капитала </a:t>
            </a:r>
            <a:r>
              <a:rPr lang="ru-RU" dirty="0"/>
              <a:t>предполагающая минимум правовых средств защиты акционеров в сочетании максимизацией средств правовой защиты миноритарных акционеров, создает уникальную ситуацию взаимной нейтрализации: постепенное вымывание мелких акционеров снижает значение широкого инструментария защиты миноритариев с точки зрения корпоративного сектора в целом, а сами инструменты защиты мелких акционеров трансформируются в инструменты корпоративного шантажа.</a:t>
            </a:r>
          </a:p>
          <a:p>
            <a:pPr algn="l"/>
            <a:r>
              <a:rPr lang="ru-RU" dirty="0" smtClean="0"/>
              <a:t>2. Создание </a:t>
            </a:r>
            <a:r>
              <a:rPr lang="ru-RU" dirty="0"/>
              <a:t>же развернутой </a:t>
            </a:r>
            <a:r>
              <a:rPr lang="ru-RU" b="1" dirty="0"/>
              <a:t>системы правовых средств защиты акционеров, в свою очередь, сдерживает дальнейший процесс концентрации акционерного капитала</a:t>
            </a:r>
            <a:r>
              <a:rPr lang="ru-RU" dirty="0"/>
              <a:t> (как фактор обратного влияния права на экономические процессы). </a:t>
            </a:r>
          </a:p>
        </p:txBody>
      </p:sp>
    </p:spTree>
    <p:extLst>
      <p:ext uri="{BB962C8B-B14F-4D97-AF65-F5344CB8AC3E}">
        <p14:creationId xmlns:p14="http://schemas.microsoft.com/office/powerpoint/2010/main" val="12367707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Тенденции в </a:t>
            </a:r>
            <a:r>
              <a:rPr lang="ru-RU" dirty="0"/>
              <a:t>развитии корпоративного </a:t>
            </a:r>
            <a:r>
              <a:rPr lang="ru-RU" dirty="0" smtClean="0"/>
              <a:t>управления.</a:t>
            </a:r>
          </a:p>
          <a:p>
            <a:pPr algn="l"/>
            <a:r>
              <a:rPr lang="ru-RU" dirty="0" smtClean="0"/>
              <a:t> </a:t>
            </a:r>
            <a:endParaRPr lang="ru-RU" dirty="0"/>
          </a:p>
          <a:p>
            <a:pPr algn="l"/>
            <a:r>
              <a:rPr lang="ru-RU" dirty="0"/>
              <a:t>1.	</a:t>
            </a:r>
            <a:r>
              <a:rPr lang="ru-RU" dirty="0" smtClean="0"/>
              <a:t>Ряд </a:t>
            </a:r>
            <a:r>
              <a:rPr lang="ru-RU" dirty="0"/>
              <a:t>предприятий разработали и приняли собственные кодексы корпоративного управления, а также ввели представителей внешних акционеров в советы директоров. </a:t>
            </a:r>
          </a:p>
          <a:p>
            <a:pPr algn="l"/>
            <a:r>
              <a:rPr lang="ru-RU" dirty="0" smtClean="0"/>
              <a:t>2</a:t>
            </a:r>
            <a:r>
              <a:rPr lang="ru-RU" dirty="0"/>
              <a:t>.	</a:t>
            </a:r>
            <a:r>
              <a:rPr lang="ru-RU" dirty="0" smtClean="0"/>
              <a:t>Улучшилась </a:t>
            </a:r>
            <a:r>
              <a:rPr lang="ru-RU" dirty="0"/>
              <a:t>дивидендная политика компаний, свидетельствующая о зрелости корпоративных отношений. Большинство компаний стали внимательнее относиться к перераспределению прибыли.</a:t>
            </a:r>
          </a:p>
          <a:p>
            <a:pPr algn="l"/>
            <a:r>
              <a:rPr lang="ru-RU" dirty="0" smtClean="0"/>
              <a:t>3</a:t>
            </a:r>
            <a:r>
              <a:rPr lang="ru-RU" dirty="0"/>
              <a:t>.	</a:t>
            </a:r>
            <a:r>
              <a:rPr lang="ru-RU" dirty="0" smtClean="0"/>
              <a:t>Наблюдаются </a:t>
            </a:r>
            <a:r>
              <a:rPr lang="ru-RU" dirty="0"/>
              <a:t>положительные сдвиги в ситуации подконтрольности менеджеров собственникам. Угроза увольнения плохо работающих руководителей становится одним из функционирующих механизмов корпоративного управления.</a:t>
            </a:r>
          </a:p>
          <a:p>
            <a:pPr algn="l"/>
            <a:r>
              <a:rPr lang="ru-RU" dirty="0"/>
              <a:t>4.	</a:t>
            </a:r>
            <a:r>
              <a:rPr lang="ru-RU" dirty="0" smtClean="0"/>
              <a:t>Увеличивается </a:t>
            </a:r>
            <a:r>
              <a:rPr lang="ru-RU" dirty="0"/>
              <a:t>спрос на информацию о компаниях с точки зрения рисков, связанных с корпоративным управлением. </a:t>
            </a:r>
          </a:p>
        </p:txBody>
      </p:sp>
    </p:spTree>
    <p:extLst>
      <p:ext uri="{BB962C8B-B14F-4D97-AF65-F5344CB8AC3E}">
        <p14:creationId xmlns:p14="http://schemas.microsoft.com/office/powerpoint/2010/main" val="3451411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3">
            <a:extLst>
              <a:ext uri="{BEBA8EAE-BF5A-486C-A8C5-ECC9F3942E4B}">
                <a14:imgProps xmlns:a14="http://schemas.microsoft.com/office/drawing/2010/main">
                  <a14:imgLayer r:embed="rId4">
                    <a14:imgEffect>
                      <a14:colorTemperature colorTemp="5625"/>
                    </a14:imgEffect>
                  </a14:imgLayer>
                </a14:imgProps>
              </a:ext>
              <a:ext uri="{28A0092B-C50C-407E-A947-70E740481C1C}">
                <a14:useLocalDpi xmlns:a14="http://schemas.microsoft.com/office/drawing/2010/main" val="0"/>
              </a:ext>
            </a:extLst>
          </a:blip>
          <a:srcRect/>
          <a:stretch>
            <a:fillRect/>
          </a:stretch>
        </p:blipFill>
        <p:spPr bwMode="auto">
          <a:xfrm>
            <a:off x="2543607" y="0"/>
            <a:ext cx="8544949" cy="6858000"/>
          </a:xfrm>
          <a:prstGeom prst="rect">
            <a:avLst/>
          </a:prstGeom>
          <a:noFill/>
          <a:ln>
            <a:noFill/>
          </a:ln>
        </p:spPr>
      </p:pic>
      <p:sp>
        <p:nvSpPr>
          <p:cNvPr id="3" name="Заголовок 1"/>
          <p:cNvSpPr txBox="1">
            <a:spLocks/>
          </p:cNvSpPr>
          <p:nvPr/>
        </p:nvSpPr>
        <p:spPr>
          <a:xfrm>
            <a:off x="14100" y="224322"/>
            <a:ext cx="4545731" cy="11884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dirty="0" smtClean="0"/>
              <a:t>Организационная структура </a:t>
            </a:r>
            <a:r>
              <a:rPr lang="ru-RU" sz="2800" dirty="0"/>
              <a:t>управления финансами</a:t>
            </a:r>
          </a:p>
        </p:txBody>
      </p:sp>
    </p:spTree>
    <p:extLst>
      <p:ext uri="{BB962C8B-B14F-4D97-AF65-F5344CB8AC3E}">
        <p14:creationId xmlns:p14="http://schemas.microsoft.com/office/powerpoint/2010/main" val="39673144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Корпоративная </a:t>
            </a:r>
            <a:r>
              <a:rPr lang="ru-RU" b="1" dirty="0" smtClean="0">
                <a:solidFill>
                  <a:srgbClr val="FF0000"/>
                </a:solidFill>
              </a:rPr>
              <a:t>культура</a:t>
            </a:r>
          </a:p>
          <a:p>
            <a:pPr algn="l"/>
            <a:endParaRPr lang="ru-RU" dirty="0" smtClean="0"/>
          </a:p>
          <a:p>
            <a:pPr algn="l"/>
            <a:r>
              <a:rPr lang="ru-RU" dirty="0" smtClean="0"/>
              <a:t>Корпоративная культура </a:t>
            </a:r>
            <a:r>
              <a:rPr lang="ru-RU" dirty="0"/>
              <a:t>определяет, каков климат, стиль взаимоотношений, ценности компании</a:t>
            </a:r>
            <a:r>
              <a:rPr lang="ru-RU" dirty="0" smtClean="0"/>
              <a:t>.</a:t>
            </a:r>
          </a:p>
          <a:p>
            <a:pPr algn="l"/>
            <a:endParaRPr lang="ru-RU" dirty="0" smtClean="0"/>
          </a:p>
          <a:p>
            <a:pPr algn="l"/>
            <a:r>
              <a:rPr lang="ru-RU" dirty="0" smtClean="0"/>
              <a:t>Корпоративная </a:t>
            </a:r>
            <a:r>
              <a:rPr lang="ru-RU" dirty="0"/>
              <a:t>культура в компаниях формируется и развивается под влиянием </a:t>
            </a:r>
            <a:r>
              <a:rPr lang="ru-RU" b="1" dirty="0"/>
              <a:t>деловой </a:t>
            </a:r>
            <a:r>
              <a:rPr lang="ru-RU" b="1" dirty="0">
                <a:solidFill>
                  <a:srgbClr val="FF0000"/>
                </a:solidFill>
              </a:rPr>
              <a:t>этики</a:t>
            </a:r>
            <a:r>
              <a:rPr lang="ru-RU" b="1" dirty="0"/>
              <a:t> </a:t>
            </a:r>
            <a:r>
              <a:rPr lang="ru-RU" dirty="0"/>
              <a:t>(это система норм нравственного поведения людей, их обязанностей по отношению друг к другу и обществу в целом).</a:t>
            </a:r>
          </a:p>
        </p:txBody>
      </p:sp>
    </p:spTree>
    <p:extLst>
      <p:ext uri="{BB962C8B-B14F-4D97-AF65-F5344CB8AC3E}">
        <p14:creationId xmlns:p14="http://schemas.microsoft.com/office/powerpoint/2010/main" val="2024150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Выделяют следующие основные </a:t>
            </a:r>
            <a:r>
              <a:rPr lang="ru-RU" dirty="0">
                <a:solidFill>
                  <a:srgbClr val="FF0000"/>
                </a:solidFill>
              </a:rPr>
              <a:t>принципы</a:t>
            </a:r>
            <a:r>
              <a:rPr lang="ru-RU" dirty="0"/>
              <a:t> современной </a:t>
            </a:r>
            <a:r>
              <a:rPr lang="ru-RU" b="1" dirty="0"/>
              <a:t>корпоративной культуры</a:t>
            </a:r>
            <a:r>
              <a:rPr lang="ru-RU" dirty="0" smtClean="0"/>
              <a:t>:</a:t>
            </a:r>
          </a:p>
          <a:p>
            <a:pPr algn="l"/>
            <a:endParaRPr lang="ru-RU" dirty="0"/>
          </a:p>
          <a:p>
            <a:pPr algn="l"/>
            <a:r>
              <a:rPr lang="ru-RU" dirty="0" smtClean="0"/>
              <a:t>1.	Профессионализм</a:t>
            </a:r>
            <a:r>
              <a:rPr lang="ru-RU" dirty="0"/>
              <a:t>, компетентность и информированность. </a:t>
            </a:r>
            <a:endParaRPr lang="ru-RU" dirty="0" smtClean="0"/>
          </a:p>
          <a:p>
            <a:pPr algn="l"/>
            <a:r>
              <a:rPr lang="ru-RU" dirty="0" smtClean="0"/>
              <a:t>2.	Конфиденциальность </a:t>
            </a:r>
            <a:r>
              <a:rPr lang="ru-RU" dirty="0"/>
              <a:t>и профессиональная тайна</a:t>
            </a:r>
            <a:r>
              <a:rPr lang="ru-RU" dirty="0" smtClean="0"/>
              <a:t>.</a:t>
            </a:r>
          </a:p>
          <a:p>
            <a:pPr algn="l"/>
            <a:r>
              <a:rPr lang="ru-RU" dirty="0" smtClean="0"/>
              <a:t>3.	Правила </a:t>
            </a:r>
            <a:r>
              <a:rPr lang="ru-RU" dirty="0"/>
              <a:t>действий при конфликте </a:t>
            </a:r>
            <a:r>
              <a:rPr lang="ru-RU" dirty="0" smtClean="0"/>
              <a:t>интересов:</a:t>
            </a:r>
          </a:p>
          <a:p>
            <a:pPr marL="571500" indent="-571500" algn="l">
              <a:buFont typeface="Wingdings" pitchFamily="2" charset="2"/>
              <a:buChar char="§"/>
            </a:pPr>
            <a:r>
              <a:rPr lang="ru-RU" dirty="0"/>
              <a:t>финансовые </a:t>
            </a:r>
            <a:r>
              <a:rPr lang="ru-RU" dirty="0" smtClean="0"/>
              <a:t>инвестиции,</a:t>
            </a:r>
          </a:p>
          <a:p>
            <a:pPr marL="571500" indent="-571500" algn="l">
              <a:buFont typeface="Wingdings" pitchFamily="2" charset="2"/>
              <a:buChar char="§"/>
            </a:pPr>
            <a:r>
              <a:rPr lang="ru-RU" dirty="0"/>
              <a:t>внеслужебная предпринимательская или иная экономическая деятельность в других </a:t>
            </a:r>
            <a:r>
              <a:rPr lang="ru-RU" dirty="0" smtClean="0"/>
              <a:t>компаниях,</a:t>
            </a:r>
          </a:p>
          <a:p>
            <a:pPr marL="571500" indent="-571500" algn="l">
              <a:buFont typeface="Wingdings" pitchFamily="2" charset="2"/>
              <a:buChar char="§"/>
            </a:pPr>
            <a:r>
              <a:rPr lang="ru-RU" dirty="0" smtClean="0"/>
              <a:t>подарки,</a:t>
            </a:r>
          </a:p>
          <a:p>
            <a:pPr marL="571500" indent="-571500" algn="l">
              <a:buFont typeface="Wingdings" pitchFamily="2" charset="2"/>
              <a:buChar char="§"/>
            </a:pPr>
            <a:r>
              <a:rPr lang="ru-RU" dirty="0"/>
              <a:t>работа или предпринимательская деятельность родственников</a:t>
            </a:r>
            <a:endParaRPr lang="ru-RU" dirty="0" smtClean="0"/>
          </a:p>
          <a:p>
            <a:pPr algn="l"/>
            <a:endParaRPr lang="ru-RU" dirty="0"/>
          </a:p>
        </p:txBody>
      </p:sp>
    </p:spTree>
    <p:extLst>
      <p:ext uri="{BB962C8B-B14F-4D97-AF65-F5344CB8AC3E}">
        <p14:creationId xmlns:p14="http://schemas.microsoft.com/office/powerpoint/2010/main" val="2723383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Выделяют следующие основные принципы современной корпоративной культуры</a:t>
            </a:r>
            <a:r>
              <a:rPr lang="ru-RU" dirty="0" smtClean="0"/>
              <a:t>:</a:t>
            </a:r>
          </a:p>
          <a:p>
            <a:pPr algn="l"/>
            <a:endParaRPr lang="ru-RU" dirty="0"/>
          </a:p>
          <a:p>
            <a:pPr algn="l"/>
            <a:r>
              <a:rPr lang="ru-RU" dirty="0" smtClean="0"/>
              <a:t>4.	Защита </a:t>
            </a:r>
            <a:r>
              <a:rPr lang="ru-RU" dirty="0"/>
              <a:t>и надлежащее использование активов корпорации</a:t>
            </a:r>
            <a:r>
              <a:rPr lang="ru-RU" dirty="0" smtClean="0"/>
              <a:t>.</a:t>
            </a:r>
          </a:p>
          <a:p>
            <a:pPr algn="l"/>
            <a:r>
              <a:rPr lang="ru-RU" dirty="0"/>
              <a:t>5.	Соответствие осуществляемой деятельности требованиям закона и иных правовых норм. </a:t>
            </a:r>
          </a:p>
          <a:p>
            <a:pPr algn="l"/>
            <a:r>
              <a:rPr lang="ru-RU" sz="3400" dirty="0"/>
              <a:t>Если опираться на «пирамиду Ричарда </a:t>
            </a:r>
            <a:r>
              <a:rPr lang="ru-RU" sz="3400" dirty="0" err="1"/>
              <a:t>Дарта</a:t>
            </a:r>
            <a:r>
              <a:rPr lang="ru-RU" sz="3400" dirty="0"/>
              <a:t>» (американского эксперта по менеджменту), то соблюдение этики является вторым уровнем пирамиды развитости бизнеса, базирующемся на первом уровне (соблюдении закона). Нельзя соблюдать этику, не соблюдая нормы и требования законодательства.</a:t>
            </a:r>
          </a:p>
          <a:p>
            <a:pPr algn="l"/>
            <a:r>
              <a:rPr lang="ru-RU" dirty="0"/>
              <a:t>6.	Направление информации о чьем-либо незаконном или неэтичном поведении в руководящие органы компании или государственные органы.</a:t>
            </a:r>
          </a:p>
          <a:p>
            <a:pPr algn="l"/>
            <a:r>
              <a:rPr lang="ru-RU" dirty="0"/>
              <a:t>7.	Борьба с коррупцией.</a:t>
            </a:r>
          </a:p>
        </p:txBody>
      </p:sp>
    </p:spTree>
    <p:extLst>
      <p:ext uri="{BB962C8B-B14F-4D97-AF65-F5344CB8AC3E}">
        <p14:creationId xmlns:p14="http://schemas.microsoft.com/office/powerpoint/2010/main" val="8891220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Принципы </a:t>
            </a:r>
            <a:r>
              <a:rPr lang="ru-RU" b="1" dirty="0"/>
              <a:t>корпоративной культуры для заинтересованных лиц</a:t>
            </a:r>
          </a:p>
          <a:p>
            <a:pPr algn="l"/>
            <a:r>
              <a:rPr lang="ru-RU" dirty="0"/>
              <a:t>	</a:t>
            </a:r>
            <a:r>
              <a:rPr lang="ru-RU" b="1" dirty="0" smtClean="0"/>
              <a:t>Заинтересованными </a:t>
            </a:r>
            <a:r>
              <a:rPr lang="ru-RU" b="1" dirty="0"/>
              <a:t>лицами</a:t>
            </a:r>
            <a:r>
              <a:rPr lang="ru-RU" dirty="0"/>
              <a:t> понимаются любые группы, интересы которых затрагиваются деятельностью компании: </a:t>
            </a:r>
            <a:endParaRPr lang="ru-RU" dirty="0" smtClean="0"/>
          </a:p>
          <a:p>
            <a:pPr marL="742950" indent="-742950" algn="l">
              <a:buFont typeface="+mj-lt"/>
              <a:buAutoNum type="arabicPeriod"/>
            </a:pPr>
            <a:r>
              <a:rPr lang="ru-RU" dirty="0" smtClean="0"/>
              <a:t>акционеры</a:t>
            </a:r>
            <a:r>
              <a:rPr lang="ru-RU" dirty="0"/>
              <a:t>, </a:t>
            </a:r>
            <a:endParaRPr lang="ru-RU" dirty="0" smtClean="0"/>
          </a:p>
          <a:p>
            <a:pPr marL="742950" indent="-742950" algn="l">
              <a:buFont typeface="+mj-lt"/>
              <a:buAutoNum type="arabicPeriod"/>
            </a:pPr>
            <a:r>
              <a:rPr lang="ru-RU" dirty="0" smtClean="0"/>
              <a:t>менеджеры</a:t>
            </a:r>
            <a:r>
              <a:rPr lang="ru-RU" dirty="0"/>
              <a:t>, </a:t>
            </a:r>
            <a:endParaRPr lang="ru-RU" dirty="0" smtClean="0"/>
          </a:p>
          <a:p>
            <a:pPr marL="742950" indent="-742950" algn="l">
              <a:buFont typeface="+mj-lt"/>
              <a:buAutoNum type="arabicPeriod"/>
            </a:pPr>
            <a:r>
              <a:rPr lang="ru-RU" dirty="0" smtClean="0"/>
              <a:t>деловые </a:t>
            </a:r>
            <a:r>
              <a:rPr lang="ru-RU" dirty="0"/>
              <a:t>партнеры, </a:t>
            </a:r>
            <a:endParaRPr lang="ru-RU" dirty="0" smtClean="0"/>
          </a:p>
          <a:p>
            <a:pPr marL="742950" indent="-742950" algn="l">
              <a:buFont typeface="+mj-lt"/>
              <a:buAutoNum type="arabicPeriod"/>
            </a:pPr>
            <a:r>
              <a:rPr lang="ru-RU" dirty="0" smtClean="0"/>
              <a:t>потребители </a:t>
            </a:r>
            <a:r>
              <a:rPr lang="ru-RU" dirty="0"/>
              <a:t>и т.д. </a:t>
            </a:r>
            <a:endParaRPr lang="ru-RU" dirty="0" smtClean="0"/>
          </a:p>
          <a:p>
            <a:pPr algn="l"/>
            <a:endParaRPr lang="ru-RU" dirty="0"/>
          </a:p>
          <a:p>
            <a:pPr algn="l"/>
            <a:r>
              <a:rPr lang="ru-RU" dirty="0" smtClean="0"/>
              <a:t>Основные группы по объективным противоречиям (интересы </a:t>
            </a:r>
            <a:r>
              <a:rPr lang="ru-RU" dirty="0"/>
              <a:t>имеют разную </a:t>
            </a:r>
            <a:r>
              <a:rPr lang="ru-RU" dirty="0" smtClean="0"/>
              <a:t>направленность): </a:t>
            </a:r>
          </a:p>
          <a:p>
            <a:pPr marL="742950" indent="-742950" algn="l">
              <a:buFont typeface="+mj-lt"/>
              <a:buAutoNum type="arabicPeriod"/>
            </a:pPr>
            <a:r>
              <a:rPr lang="ru-RU" dirty="0" smtClean="0"/>
              <a:t>акционеры</a:t>
            </a:r>
            <a:r>
              <a:rPr lang="ru-RU" dirty="0"/>
              <a:t>, </a:t>
            </a:r>
            <a:endParaRPr lang="ru-RU" dirty="0" smtClean="0"/>
          </a:p>
          <a:p>
            <a:pPr marL="742950" indent="-742950" algn="l">
              <a:buFont typeface="+mj-lt"/>
              <a:buAutoNum type="arabicPeriod"/>
            </a:pPr>
            <a:r>
              <a:rPr lang="ru-RU" dirty="0" smtClean="0"/>
              <a:t>директора </a:t>
            </a:r>
          </a:p>
          <a:p>
            <a:pPr marL="742950" indent="-742950" algn="l">
              <a:buFont typeface="+mj-lt"/>
              <a:buAutoNum type="arabicPeriod"/>
            </a:pPr>
            <a:r>
              <a:rPr lang="ru-RU" dirty="0" smtClean="0"/>
              <a:t>менеджеры</a:t>
            </a:r>
            <a:r>
              <a:rPr lang="ru-RU" dirty="0"/>
              <a:t>.</a:t>
            </a:r>
          </a:p>
        </p:txBody>
      </p:sp>
    </p:spTree>
    <p:extLst>
      <p:ext uri="{BB962C8B-B14F-4D97-AF65-F5344CB8AC3E}">
        <p14:creationId xmlns:p14="http://schemas.microsoft.com/office/powerpoint/2010/main" val="30662473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478962"/>
            <a:ext cx="12048661" cy="685800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u="sng" dirty="0" smtClean="0"/>
              <a:t>Принципы </a:t>
            </a:r>
            <a:r>
              <a:rPr lang="ru-RU" u="sng" dirty="0"/>
              <a:t>корпоративного поведения </a:t>
            </a:r>
            <a:r>
              <a:rPr lang="ru-RU" b="1" u="sng" dirty="0"/>
              <a:t>для мажоритарных акционеров: </a:t>
            </a:r>
          </a:p>
          <a:p>
            <a:pPr algn="l"/>
            <a:r>
              <a:rPr lang="ru-RU" dirty="0"/>
              <a:t>•	Не игнорировать имущественные интересы миноритариев и проводить взвешенную дивидендную политику;</a:t>
            </a:r>
          </a:p>
          <a:p>
            <a:pPr algn="l"/>
            <a:r>
              <a:rPr lang="ru-RU" dirty="0"/>
              <a:t>•	Осуществлять совместно с советом директоров продуманную мотивацию деятельности менеджеров, что снижает риск злоупотреблений со стороны последних;</a:t>
            </a:r>
          </a:p>
          <a:p>
            <a:pPr algn="l"/>
            <a:r>
              <a:rPr lang="ru-RU" dirty="0"/>
              <a:t>•	Планомерно повышать профессиональность и независимость деятельности совета директоров.</a:t>
            </a:r>
          </a:p>
          <a:p>
            <a:pPr algn="l"/>
            <a:endParaRPr lang="ru-RU" dirty="0" smtClean="0"/>
          </a:p>
          <a:p>
            <a:pPr algn="l"/>
            <a:r>
              <a:rPr lang="ru-RU" u="sng" dirty="0" smtClean="0"/>
              <a:t>Принципы </a:t>
            </a:r>
            <a:r>
              <a:rPr lang="ru-RU" u="sng" dirty="0"/>
              <a:t>корпоративной культуры </a:t>
            </a:r>
            <a:r>
              <a:rPr lang="ru-RU" b="1" u="sng" dirty="0"/>
              <a:t>для миноритариев</a:t>
            </a:r>
            <a:r>
              <a:rPr lang="ru-RU" u="sng" dirty="0"/>
              <a:t>:</a:t>
            </a:r>
          </a:p>
          <a:p>
            <a:pPr algn="l"/>
            <a:r>
              <a:rPr lang="ru-RU" dirty="0"/>
              <a:t>•	Не допускать злоупотреблений своими правами акционеров в ущерб интересам компании;</a:t>
            </a:r>
          </a:p>
          <a:p>
            <a:pPr algn="l"/>
            <a:r>
              <a:rPr lang="ru-RU" dirty="0"/>
              <a:t>•	Не распространять информацию, относящуюся к коммерческой тайне компании;</a:t>
            </a:r>
          </a:p>
          <a:p>
            <a:pPr algn="l"/>
            <a:r>
              <a:rPr lang="ru-RU" dirty="0"/>
              <a:t>•	Требовать от крупных акционеров, директоров и менеджеров компании соблюдение принятых этических правил.</a:t>
            </a:r>
          </a:p>
        </p:txBody>
      </p:sp>
    </p:spTree>
    <p:extLst>
      <p:ext uri="{BB962C8B-B14F-4D97-AF65-F5344CB8AC3E}">
        <p14:creationId xmlns:p14="http://schemas.microsoft.com/office/powerpoint/2010/main" val="29649863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74136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dirty="0" smtClean="0"/>
              <a:t>Принципы </a:t>
            </a:r>
            <a:r>
              <a:rPr lang="ru-RU" sz="3000" b="1" dirty="0" smtClean="0"/>
              <a:t>для </a:t>
            </a:r>
            <a:r>
              <a:rPr lang="ru-RU" sz="3000" b="1" dirty="0"/>
              <a:t>директоров </a:t>
            </a:r>
            <a:r>
              <a:rPr lang="ru-RU" sz="3000" dirty="0" smtClean="0"/>
              <a:t>компаний:</a:t>
            </a:r>
          </a:p>
          <a:p>
            <a:pPr algn="l"/>
            <a:endParaRPr lang="ru-RU" sz="3000" dirty="0"/>
          </a:p>
          <a:p>
            <a:pPr algn="l"/>
            <a:r>
              <a:rPr lang="ru-RU" sz="3000" dirty="0" smtClean="0"/>
              <a:t>• Разрабатывать </a:t>
            </a:r>
            <a:r>
              <a:rPr lang="ru-RU" sz="3000" dirty="0"/>
              <a:t>и утверждать этические правила в компании;</a:t>
            </a:r>
          </a:p>
          <a:p>
            <a:pPr algn="l"/>
            <a:r>
              <a:rPr lang="ru-RU" sz="3000" dirty="0" smtClean="0"/>
              <a:t>• Учитывать </a:t>
            </a:r>
            <a:r>
              <a:rPr lang="ru-RU" sz="3000" dirty="0"/>
              <a:t>в ходе деятельности совета директоров интересы всех заинтересованных лиц компании;</a:t>
            </a:r>
          </a:p>
          <a:p>
            <a:pPr algn="l"/>
            <a:r>
              <a:rPr lang="ru-RU" sz="3000" dirty="0" smtClean="0"/>
              <a:t>• Осуществлять </a:t>
            </a:r>
            <a:r>
              <a:rPr lang="ru-RU" sz="3000" dirty="0"/>
              <a:t>мониторинг прозрачности компании, соблюдать требования законодательства, учредительных и внутренних документов общества со стороны акционеров, менеджеров и работников общества;</a:t>
            </a:r>
          </a:p>
          <a:p>
            <a:pPr algn="l"/>
            <a:r>
              <a:rPr lang="ru-RU" sz="3000" dirty="0" smtClean="0"/>
              <a:t>• Разрабатывать </a:t>
            </a:r>
            <a:r>
              <a:rPr lang="ru-RU" sz="3000" dirty="0"/>
              <a:t>и представлять акционерам рекомендации по разумной дивидендной политике;</a:t>
            </a:r>
          </a:p>
          <a:p>
            <a:pPr algn="l"/>
            <a:r>
              <a:rPr lang="ru-RU" sz="3000" dirty="0" smtClean="0"/>
              <a:t>• Разрабатывать </a:t>
            </a:r>
            <a:r>
              <a:rPr lang="ru-RU" sz="3000" dirty="0"/>
              <a:t>эффективную систему мотивации деятельности менеджеров;</a:t>
            </a:r>
          </a:p>
          <a:p>
            <a:pPr algn="l"/>
            <a:r>
              <a:rPr lang="ru-RU" sz="3000" dirty="0" smtClean="0"/>
              <a:t>• Отчитываться </a:t>
            </a:r>
            <a:r>
              <a:rPr lang="ru-RU" sz="3000" dirty="0"/>
              <a:t>перед акционерами и предоставлять им полную и достоверную информацию о положении дел в компании.</a:t>
            </a:r>
          </a:p>
        </p:txBody>
      </p:sp>
    </p:spTree>
    <p:extLst>
      <p:ext uri="{BB962C8B-B14F-4D97-AF65-F5344CB8AC3E}">
        <p14:creationId xmlns:p14="http://schemas.microsoft.com/office/powerpoint/2010/main" val="3921633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a:t>Принципы корпоративной культуры для менеджеров </a:t>
            </a:r>
            <a:r>
              <a:rPr lang="ru-RU" sz="2800" b="1" dirty="0" smtClean="0"/>
              <a:t>компании </a:t>
            </a:r>
            <a:r>
              <a:rPr lang="ru-RU" sz="2800" dirty="0" smtClean="0"/>
              <a:t>(не </a:t>
            </a:r>
            <a:r>
              <a:rPr lang="ru-RU" sz="2800" dirty="0"/>
              <a:t>несут рисков потери своего имущества, рискуя лишь деньгами </a:t>
            </a:r>
            <a:r>
              <a:rPr lang="ru-RU" sz="2800" dirty="0" smtClean="0"/>
              <a:t>собственников): </a:t>
            </a:r>
          </a:p>
          <a:p>
            <a:pPr algn="l"/>
            <a:r>
              <a:rPr lang="ru-RU" sz="2800" dirty="0" smtClean="0"/>
              <a:t>•</a:t>
            </a:r>
            <a:r>
              <a:rPr lang="ru-RU" sz="2800" dirty="0"/>
              <a:t>	Не злоупотреблять своими полномочиями;</a:t>
            </a:r>
          </a:p>
          <a:p>
            <a:pPr algn="l"/>
            <a:r>
              <a:rPr lang="ru-RU" sz="2800" dirty="0"/>
              <a:t>•	Не причинять ущерб акционерам компании умышленными действиями;</a:t>
            </a:r>
          </a:p>
          <a:p>
            <a:pPr algn="l"/>
            <a:r>
              <a:rPr lang="ru-RU" sz="2800" dirty="0"/>
              <a:t>•	В случае возникновения риска убытков для компании немедленно ставить в известность совет директоров компании;</a:t>
            </a:r>
          </a:p>
          <a:p>
            <a:pPr algn="l"/>
            <a:r>
              <a:rPr lang="ru-RU" sz="2800" dirty="0"/>
              <a:t>•	Внедрять в деятельность компании этические правила, разработанные советом директоров;</a:t>
            </a:r>
          </a:p>
          <a:p>
            <a:pPr algn="l"/>
            <a:r>
              <a:rPr lang="ru-RU" sz="2800" dirty="0"/>
              <a:t>•	Исполнять свои обязанности добросовестно и инициативно;</a:t>
            </a:r>
          </a:p>
          <a:p>
            <a:pPr algn="l"/>
            <a:r>
              <a:rPr lang="ru-RU" sz="2800" dirty="0"/>
              <a:t>•	Надлежащим образом отчитываться перед советом директоров;</a:t>
            </a:r>
          </a:p>
          <a:p>
            <a:pPr algn="l"/>
            <a:r>
              <a:rPr lang="ru-RU" sz="2800" dirty="0"/>
              <a:t>•	Соблюдать в своей деятельности требования законодательства, учредительных и внутренних документов компании и требовать их соблюдение от работников компании;</a:t>
            </a:r>
          </a:p>
          <a:p>
            <a:pPr algn="l"/>
            <a:r>
              <a:rPr lang="ru-RU" sz="2800" dirty="0"/>
              <a:t>•	Соблюдать интересы работников, обеспечивать им достойные условия труда</a:t>
            </a:r>
            <a:r>
              <a:rPr lang="ru-RU" sz="2800" dirty="0" smtClean="0"/>
              <a:t>.</a:t>
            </a:r>
            <a:endParaRPr lang="ru-RU" sz="2800" dirty="0"/>
          </a:p>
        </p:txBody>
      </p:sp>
    </p:spTree>
    <p:extLst>
      <p:ext uri="{BB962C8B-B14F-4D97-AF65-F5344CB8AC3E}">
        <p14:creationId xmlns:p14="http://schemas.microsoft.com/office/powerpoint/2010/main" val="9833596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7328" y="0"/>
            <a:ext cx="12240683" cy="6741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t>Принципы корпоративной культуры</a:t>
            </a:r>
          </a:p>
          <a:p>
            <a:pPr algn="l"/>
            <a:r>
              <a:rPr lang="ru-RU" sz="2000" dirty="0"/>
              <a:t>В числе общих этических норм взаимодействия компании и ее конкурентов можно выделить:</a:t>
            </a:r>
          </a:p>
          <a:p>
            <a:pPr algn="l"/>
            <a:r>
              <a:rPr lang="ru-RU" sz="2000" dirty="0" smtClean="0"/>
              <a:t>• Взаимное </a:t>
            </a:r>
            <a:r>
              <a:rPr lang="ru-RU" sz="2000" dirty="0"/>
              <a:t>уважение;</a:t>
            </a:r>
          </a:p>
          <a:p>
            <a:pPr algn="l"/>
            <a:r>
              <a:rPr lang="ru-RU" sz="2000" dirty="0" smtClean="0"/>
              <a:t>• Отказ </a:t>
            </a:r>
            <a:r>
              <a:rPr lang="ru-RU" sz="2000" dirty="0"/>
              <a:t>от неэтических методов ведения конкурентной борьбы;</a:t>
            </a:r>
          </a:p>
          <a:p>
            <a:pPr algn="l"/>
            <a:r>
              <a:rPr lang="ru-RU" sz="2000" dirty="0" smtClean="0"/>
              <a:t>• Благоприятствовать </a:t>
            </a:r>
            <a:r>
              <a:rPr lang="ru-RU" sz="2000" dirty="0"/>
              <a:t>развитию открытых рынков для торговли и инвестирования.</a:t>
            </a:r>
          </a:p>
          <a:p>
            <a:pPr algn="l"/>
            <a:r>
              <a:rPr lang="ru-RU" sz="2000" b="1" dirty="0"/>
              <a:t>Принципы отношений с поставщиками товаров и услуг:</a:t>
            </a:r>
          </a:p>
          <a:p>
            <a:pPr algn="l"/>
            <a:r>
              <a:rPr lang="ru-RU" sz="2000" dirty="0" smtClean="0"/>
              <a:t>• Корректное </a:t>
            </a:r>
            <a:r>
              <a:rPr lang="ru-RU" sz="2000" dirty="0"/>
              <a:t>ценообразование, лицензирование;</a:t>
            </a:r>
          </a:p>
          <a:p>
            <a:pPr algn="l"/>
            <a:r>
              <a:rPr lang="ru-RU" sz="2000" dirty="0" smtClean="0"/>
              <a:t>• Исключение </a:t>
            </a:r>
            <a:r>
              <a:rPr lang="ru-RU" sz="2000" dirty="0"/>
              <a:t>ненужных судебных разбирательств;</a:t>
            </a:r>
          </a:p>
          <a:p>
            <a:pPr algn="l"/>
            <a:r>
              <a:rPr lang="ru-RU" sz="2000" dirty="0" smtClean="0"/>
              <a:t>• Развитие </a:t>
            </a:r>
            <a:r>
              <a:rPr lang="ru-RU" sz="2000" dirty="0"/>
              <a:t>долговременных и устойчивых отношений;</a:t>
            </a:r>
          </a:p>
          <a:p>
            <a:pPr algn="l"/>
            <a:r>
              <a:rPr lang="ru-RU" sz="2000" dirty="0" smtClean="0"/>
              <a:t>• Делиться </a:t>
            </a:r>
            <a:r>
              <a:rPr lang="ru-RU" sz="2000" dirty="0"/>
              <a:t>информацией </a:t>
            </a:r>
            <a:r>
              <a:rPr lang="ru-RU" sz="2000" dirty="0" err="1"/>
              <a:t>неконфиденциального</a:t>
            </a:r>
            <a:r>
              <a:rPr lang="ru-RU" sz="2000" dirty="0"/>
              <a:t> характера;</a:t>
            </a:r>
          </a:p>
          <a:p>
            <a:pPr algn="l"/>
            <a:r>
              <a:rPr lang="ru-RU" sz="2000" dirty="0" smtClean="0"/>
              <a:t>• Своевременная </a:t>
            </a:r>
            <a:r>
              <a:rPr lang="ru-RU" sz="2000" dirty="0"/>
              <a:t>оплата в соответствии с условиями заключенных договоров.</a:t>
            </a:r>
          </a:p>
          <a:p>
            <a:pPr algn="l"/>
            <a:r>
              <a:rPr lang="ru-RU" sz="2000" b="1" dirty="0"/>
              <a:t>Принципы отношений с потребителями:</a:t>
            </a:r>
          </a:p>
          <a:p>
            <a:pPr algn="l"/>
            <a:r>
              <a:rPr lang="ru-RU" sz="2000" dirty="0" smtClean="0"/>
              <a:t>• Обеспечивать </a:t>
            </a:r>
            <a:r>
              <a:rPr lang="ru-RU" sz="2000" dirty="0"/>
              <a:t>потребителей товарами и услугами высшего качества в соответствии с их потребностями и ожиданиями;</a:t>
            </a:r>
          </a:p>
          <a:p>
            <a:pPr algn="l"/>
            <a:r>
              <a:rPr lang="ru-RU" sz="2000" dirty="0" smtClean="0"/>
              <a:t>• Честное </a:t>
            </a:r>
            <a:r>
              <a:rPr lang="ru-RU" sz="2000" dirty="0"/>
              <a:t>обхождение, гарантирование потребителям, что товары и услуги </a:t>
            </a:r>
            <a:r>
              <a:rPr lang="ru-RU" sz="2000" dirty="0" smtClean="0"/>
              <a:t>АО будут улучшать </a:t>
            </a:r>
            <a:r>
              <a:rPr lang="ru-RU" sz="2000" dirty="0"/>
              <a:t>их здоровье, безопасность, состояние </a:t>
            </a:r>
            <a:r>
              <a:rPr lang="ru-RU" sz="2000" dirty="0" err="1" smtClean="0"/>
              <a:t>окр</a:t>
            </a:r>
            <a:r>
              <a:rPr lang="ru-RU" sz="2000" dirty="0" smtClean="0"/>
              <a:t>. </a:t>
            </a:r>
            <a:r>
              <a:rPr lang="ru-RU" sz="2000" dirty="0"/>
              <a:t>среды;</a:t>
            </a:r>
          </a:p>
          <a:p>
            <a:pPr algn="l"/>
            <a:r>
              <a:rPr lang="ru-RU" sz="2000" dirty="0" smtClean="0"/>
              <a:t>• Исключать </a:t>
            </a:r>
            <a:r>
              <a:rPr lang="ru-RU" sz="2000" dirty="0"/>
              <a:t>дискриминацию потребителей товаров и услуг </a:t>
            </a:r>
            <a:r>
              <a:rPr lang="ru-RU" sz="2000" dirty="0" smtClean="0"/>
              <a:t>АО </a:t>
            </a:r>
            <a:r>
              <a:rPr lang="ru-RU" sz="2000" dirty="0"/>
              <a:t>в зависимости от пола, возраста, расовой принадлежности и т.д.;</a:t>
            </a:r>
          </a:p>
          <a:p>
            <a:pPr algn="l"/>
            <a:r>
              <a:rPr lang="ru-RU" sz="2000" dirty="0" smtClean="0"/>
              <a:t>• Гарантировать </a:t>
            </a:r>
            <a:r>
              <a:rPr lang="ru-RU" sz="2000" dirty="0"/>
              <a:t>уважение к человеческому достоинству в предлагаемых потребителям товарах и услугах, включая их маркетинг и рекламу;</a:t>
            </a:r>
          </a:p>
          <a:p>
            <a:pPr algn="l"/>
            <a:r>
              <a:rPr lang="ru-RU" sz="2000" dirty="0" smtClean="0"/>
              <a:t>• Уважать </a:t>
            </a:r>
            <a:r>
              <a:rPr lang="ru-RU" sz="2000" dirty="0"/>
              <a:t>целостность культуры потребителей.</a:t>
            </a:r>
          </a:p>
        </p:txBody>
      </p:sp>
    </p:spTree>
    <p:extLst>
      <p:ext uri="{BB962C8B-B14F-4D97-AF65-F5344CB8AC3E}">
        <p14:creationId xmlns:p14="http://schemas.microsoft.com/office/powerpoint/2010/main" val="26641643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5520" y="1340768"/>
            <a:ext cx="7848533" cy="1569660"/>
          </a:xfrm>
          <a:prstGeom prst="rect">
            <a:avLst/>
          </a:prstGeom>
        </p:spPr>
        <p:txBody>
          <a:bodyPr wrap="square">
            <a:spAutoFit/>
          </a:bodyPr>
          <a:lstStyle/>
          <a:p>
            <a:r>
              <a:rPr lang="ru-RU" sz="4800" b="1" dirty="0"/>
              <a:t>Финансовая информация и корпоративная отчетность</a:t>
            </a:r>
          </a:p>
        </p:txBody>
      </p:sp>
    </p:spTree>
    <p:extLst>
      <p:ext uri="{BB962C8B-B14F-4D97-AF65-F5344CB8AC3E}">
        <p14:creationId xmlns:p14="http://schemas.microsoft.com/office/powerpoint/2010/main" val="23229956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чественные характеристики финансовой отчетности"/>
          <p:cNvPicPr/>
          <p:nvPr/>
        </p:nvPicPr>
        <p:blipFill>
          <a:blip r:embed="rId2">
            <a:extLst>
              <a:ext uri="{28A0092B-C50C-407E-A947-70E740481C1C}">
                <a14:useLocalDpi xmlns:a14="http://schemas.microsoft.com/office/drawing/2010/main" val="0"/>
              </a:ext>
            </a:extLst>
          </a:blip>
          <a:srcRect/>
          <a:stretch>
            <a:fillRect/>
          </a:stretch>
        </p:blipFill>
        <p:spPr bwMode="auto">
          <a:xfrm>
            <a:off x="806907" y="260648"/>
            <a:ext cx="10665691" cy="6048672"/>
          </a:xfrm>
          <a:prstGeom prst="rect">
            <a:avLst/>
          </a:prstGeom>
          <a:noFill/>
          <a:ln>
            <a:noFill/>
          </a:ln>
        </p:spPr>
      </p:pic>
    </p:spTree>
    <p:extLst>
      <p:ext uri="{BB962C8B-B14F-4D97-AF65-F5344CB8AC3E}">
        <p14:creationId xmlns:p14="http://schemas.microsoft.com/office/powerpoint/2010/main" val="4260118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biblio.ru/book/bib/Sinergia/financ-managment/sg.files/image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69" y="1103734"/>
            <a:ext cx="11024731" cy="5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290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1. Система </a:t>
            </a:r>
            <a:r>
              <a:rPr lang="ru-RU" b="1" dirty="0"/>
              <a:t>раскрытия </a:t>
            </a:r>
            <a:r>
              <a:rPr lang="ru-RU" b="1" dirty="0" smtClean="0"/>
              <a:t>информации</a:t>
            </a:r>
          </a:p>
          <a:p>
            <a:pPr algn="l"/>
            <a:endParaRPr lang="ru-RU" dirty="0" smtClean="0"/>
          </a:p>
          <a:p>
            <a:pPr algn="l"/>
            <a:r>
              <a:rPr lang="ru-RU" dirty="0" smtClean="0"/>
              <a:t>Цель – </a:t>
            </a:r>
            <a:r>
              <a:rPr lang="ru-RU" dirty="0"/>
              <a:t>защита прав акционеров </a:t>
            </a:r>
            <a:r>
              <a:rPr lang="ru-RU" dirty="0" smtClean="0"/>
              <a:t>и </a:t>
            </a:r>
            <a:r>
              <a:rPr lang="ru-RU" dirty="0"/>
              <a:t>справедливое ценообразование на рынке ценных бумаг. </a:t>
            </a:r>
          </a:p>
          <a:p>
            <a:pPr algn="l"/>
            <a:endParaRPr lang="ru-RU" dirty="0" smtClean="0"/>
          </a:p>
          <a:p>
            <a:pPr algn="l"/>
            <a:r>
              <a:rPr lang="ru-RU" dirty="0" smtClean="0"/>
              <a:t>Полное </a:t>
            </a:r>
            <a:r>
              <a:rPr lang="ru-RU" dirty="0"/>
              <a:t>раскрытие информации позволяет снизить стоимость привлечения капитала за счет устранения премии, требуемой инвестором за неопределенность и риски, которые ему приходится нести при отсутствии достаточной информации.</a:t>
            </a:r>
          </a:p>
          <a:p>
            <a:pPr algn="l"/>
            <a:endParaRPr lang="ru-RU" dirty="0" smtClean="0"/>
          </a:p>
          <a:p>
            <a:pPr algn="l"/>
            <a:r>
              <a:rPr lang="ru-RU" dirty="0" smtClean="0"/>
              <a:t>Информация должна соответствовать:</a:t>
            </a:r>
          </a:p>
          <a:p>
            <a:pPr marL="571500" indent="-571500" algn="l">
              <a:buFont typeface="Wingdings" pitchFamily="2" charset="2"/>
              <a:buChar char="ü"/>
            </a:pPr>
            <a:r>
              <a:rPr lang="ru-RU" dirty="0" smtClean="0"/>
              <a:t>единым </a:t>
            </a:r>
            <a:r>
              <a:rPr lang="ru-RU" dirty="0"/>
              <a:t>стандартам, </a:t>
            </a:r>
            <a:endParaRPr lang="ru-RU" dirty="0" smtClean="0"/>
          </a:p>
          <a:p>
            <a:pPr marL="571500" indent="-571500" algn="l">
              <a:buFont typeface="Wingdings" pitchFamily="2" charset="2"/>
              <a:buChar char="ü"/>
            </a:pPr>
            <a:r>
              <a:rPr lang="ru-RU" dirty="0" smtClean="0"/>
              <a:t>быть </a:t>
            </a:r>
            <a:r>
              <a:rPr lang="ru-RU" dirty="0"/>
              <a:t>достоверной, </a:t>
            </a:r>
            <a:endParaRPr lang="ru-RU" dirty="0" smtClean="0"/>
          </a:p>
          <a:p>
            <a:pPr marL="571500" indent="-571500" algn="l">
              <a:buFont typeface="Wingdings" pitchFamily="2" charset="2"/>
              <a:buChar char="ü"/>
            </a:pPr>
            <a:r>
              <a:rPr lang="ru-RU" dirty="0" smtClean="0"/>
              <a:t>понятной</a:t>
            </a:r>
            <a:r>
              <a:rPr lang="ru-RU" dirty="0"/>
              <a:t>, </a:t>
            </a:r>
            <a:endParaRPr lang="ru-RU" dirty="0" smtClean="0"/>
          </a:p>
          <a:p>
            <a:pPr marL="571500" indent="-571500" algn="l">
              <a:buFont typeface="Wingdings" pitchFamily="2" charset="2"/>
              <a:buChar char="ü"/>
            </a:pPr>
            <a:r>
              <a:rPr lang="ru-RU" dirty="0" smtClean="0"/>
              <a:t>доступной </a:t>
            </a:r>
            <a:r>
              <a:rPr lang="ru-RU" dirty="0"/>
              <a:t>одинаковым образом всем инвесторам, быть своевременной и регулярной</a:t>
            </a:r>
            <a:r>
              <a:rPr lang="ru-RU" dirty="0" smtClean="0"/>
              <a:t>.</a:t>
            </a:r>
            <a:endParaRPr lang="ru-RU" dirty="0"/>
          </a:p>
        </p:txBody>
      </p:sp>
    </p:spTree>
    <p:extLst>
      <p:ext uri="{BB962C8B-B14F-4D97-AF65-F5344CB8AC3E}">
        <p14:creationId xmlns:p14="http://schemas.microsoft.com/office/powerpoint/2010/main" val="24921791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858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Открытое акционерное общество обязано </a:t>
            </a:r>
            <a:r>
              <a:rPr lang="ru-RU" dirty="0" smtClean="0"/>
              <a:t>раскрывать:</a:t>
            </a:r>
          </a:p>
          <a:p>
            <a:pPr algn="l"/>
            <a:r>
              <a:rPr lang="ru-RU" dirty="0" smtClean="0"/>
              <a:t>•</a:t>
            </a:r>
            <a:r>
              <a:rPr lang="ru-RU" dirty="0"/>
              <a:t>	годовой отчет общества, годовую бухгалтерскую отчетность;</a:t>
            </a:r>
          </a:p>
          <a:p>
            <a:pPr algn="l"/>
            <a:r>
              <a:rPr lang="ru-RU" dirty="0"/>
              <a:t>•	проспект эмиссии  акций общества;</a:t>
            </a:r>
          </a:p>
          <a:p>
            <a:pPr algn="l"/>
            <a:r>
              <a:rPr lang="ru-RU" dirty="0"/>
              <a:t>•	сообщение о проведении общего собрания акционеров;</a:t>
            </a:r>
          </a:p>
          <a:p>
            <a:pPr algn="l"/>
            <a:r>
              <a:rPr lang="ru-RU" dirty="0"/>
              <a:t>•	отчетность об аффилированных лицах общества.</a:t>
            </a:r>
          </a:p>
        </p:txBody>
      </p:sp>
    </p:spTree>
    <p:extLst>
      <p:ext uri="{BB962C8B-B14F-4D97-AF65-F5344CB8AC3E}">
        <p14:creationId xmlns:p14="http://schemas.microsoft.com/office/powerpoint/2010/main" val="13054599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116632"/>
            <a:ext cx="12048661" cy="662473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100" b="1" dirty="0"/>
              <a:t>2. Раскрытие информации на этапах эмиссии</a:t>
            </a:r>
          </a:p>
          <a:p>
            <a:pPr algn="l"/>
            <a:r>
              <a:rPr lang="ru-RU" sz="2100" dirty="0" smtClean="0"/>
              <a:t>Предусмотрены </a:t>
            </a:r>
            <a:r>
              <a:rPr lang="ru-RU" sz="2100" dirty="0"/>
              <a:t>подробные формы, в соответствии с которыми осуществляется раскрытие информации на каждом из этапов эмиссии. </a:t>
            </a:r>
            <a:endParaRPr lang="ru-RU" sz="2100" dirty="0" smtClean="0"/>
          </a:p>
          <a:p>
            <a:pPr algn="l"/>
            <a:r>
              <a:rPr lang="ru-RU" sz="2100" dirty="0" smtClean="0"/>
              <a:t>Все </a:t>
            </a:r>
            <a:r>
              <a:rPr lang="ru-RU" sz="2100" dirty="0"/>
              <a:t>формы содержат общую часть: полное и сокращенное название эмитента, местонахождение, адрес страницы Интернет, где размещается информация, название периодических печатных изданий, в которых эмитент публикует раскрываемую информацию</a:t>
            </a:r>
            <a:r>
              <a:rPr lang="ru-RU" sz="2100" dirty="0" smtClean="0"/>
              <a:t>.</a:t>
            </a:r>
          </a:p>
          <a:p>
            <a:pPr algn="l"/>
            <a:r>
              <a:rPr lang="ru-RU" sz="2100" b="1" dirty="0" smtClean="0"/>
              <a:t>На </a:t>
            </a:r>
            <a:r>
              <a:rPr lang="ru-RU" sz="2100" b="1" dirty="0"/>
              <a:t>этапе принятия решения </a:t>
            </a:r>
            <a:r>
              <a:rPr lang="ru-RU" sz="2100" dirty="0"/>
              <a:t>о размещении информация раскрывается в общем </a:t>
            </a:r>
            <a:r>
              <a:rPr lang="ru-RU" sz="2100" dirty="0" smtClean="0"/>
              <a:t>порядке в </a:t>
            </a:r>
            <a:r>
              <a:rPr lang="ru-RU" sz="2100" dirty="0"/>
              <a:t>информационном агентстве, </a:t>
            </a:r>
            <a:r>
              <a:rPr lang="ru-RU" sz="2100" dirty="0" smtClean="0"/>
              <a:t>Интернет</a:t>
            </a:r>
            <a:r>
              <a:rPr lang="ru-RU" sz="2100" dirty="0"/>
              <a:t>, </a:t>
            </a:r>
            <a:r>
              <a:rPr lang="ru-RU" sz="2100" dirty="0" smtClean="0"/>
              <a:t>печатных </a:t>
            </a:r>
            <a:r>
              <a:rPr lang="ru-RU" sz="2100" dirty="0"/>
              <a:t>средствах массовой информации. Информация раскрывается в форме сообщения о решении общего собрания или Совета директоров о выпуске</a:t>
            </a:r>
            <a:r>
              <a:rPr lang="ru-RU" sz="2100" dirty="0" smtClean="0"/>
              <a:t>.</a:t>
            </a:r>
          </a:p>
          <a:p>
            <a:pPr algn="l"/>
            <a:r>
              <a:rPr lang="ru-RU" sz="2100" b="1" dirty="0" smtClean="0"/>
              <a:t>На </a:t>
            </a:r>
            <a:r>
              <a:rPr lang="ru-RU" sz="2100" b="1" dirty="0"/>
              <a:t>этапе утверждения </a:t>
            </a:r>
            <a:r>
              <a:rPr lang="ru-RU" sz="2100" dirty="0"/>
              <a:t>решения о выпуске приводятся сведения о ценных бумагах и условиях их размещения, указывается круг лиц, среди которых предполагается провести размещение.</a:t>
            </a:r>
          </a:p>
          <a:p>
            <a:pPr algn="l"/>
            <a:r>
              <a:rPr lang="ru-RU" sz="2100" b="1" dirty="0"/>
              <a:t>На этапе государственной регистрации </a:t>
            </a:r>
            <a:r>
              <a:rPr lang="ru-RU" sz="2100" dirty="0"/>
              <a:t>выпуска раскрытие осуществляется в форме сообщения о государственной регистрации в общем порядке.</a:t>
            </a:r>
          </a:p>
          <a:p>
            <a:pPr algn="l"/>
            <a:r>
              <a:rPr lang="ru-RU" sz="2100" b="1" dirty="0"/>
              <a:t>На этапе размещения ценных бумаг </a:t>
            </a:r>
            <a:r>
              <a:rPr lang="ru-RU" sz="2100" dirty="0"/>
              <a:t>предусмотрено несколько сообщений: о дате начала или изменения даты начала размещения, о цене размещения или порядке ее определения, о приостановлении размещения, о завершении.</a:t>
            </a:r>
          </a:p>
        </p:txBody>
      </p:sp>
    </p:spTree>
    <p:extLst>
      <p:ext uri="{BB962C8B-B14F-4D97-AF65-F5344CB8AC3E}">
        <p14:creationId xmlns:p14="http://schemas.microsoft.com/office/powerpoint/2010/main" val="10435967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3. </a:t>
            </a:r>
            <a:r>
              <a:rPr lang="ru-RU" b="1" dirty="0"/>
              <a:t>Годовой отчет в системе раскрытия информации и его значение</a:t>
            </a:r>
          </a:p>
          <a:p>
            <a:pPr algn="l"/>
            <a:r>
              <a:rPr lang="ru-RU" dirty="0"/>
              <a:t>Годовой отчет – реальный инструмент для раскрытия информации, инвестиционное лицо компании. </a:t>
            </a:r>
          </a:p>
          <a:p>
            <a:pPr algn="l"/>
            <a:r>
              <a:rPr lang="ru-RU" dirty="0"/>
              <a:t>Годовой отчет содержит следующие </a:t>
            </a:r>
            <a:r>
              <a:rPr lang="ru-RU" b="1" dirty="0"/>
              <a:t>основные разделы:</a:t>
            </a:r>
          </a:p>
          <a:p>
            <a:pPr algn="l"/>
            <a:r>
              <a:rPr lang="ru-RU" dirty="0"/>
              <a:t>• обращение председателя Совета директоров и/или  президента компании к акционерам; </a:t>
            </a:r>
          </a:p>
          <a:p>
            <a:pPr algn="l"/>
            <a:r>
              <a:rPr lang="ru-RU" dirty="0"/>
              <a:t>• информация о компании (сведения о лицензиях, то чем владеет компания);</a:t>
            </a:r>
          </a:p>
          <a:p>
            <a:pPr algn="l"/>
            <a:r>
              <a:rPr lang="ru-RU" dirty="0"/>
              <a:t>• маркетинг и продажи;</a:t>
            </a:r>
          </a:p>
          <a:p>
            <a:pPr algn="l"/>
            <a:r>
              <a:rPr lang="ru-RU" dirty="0"/>
              <a:t>• анализ руководством компании финансового состояния и результатов хозяйственной деятельности (пояснение к финансовой отчетности);</a:t>
            </a:r>
          </a:p>
          <a:p>
            <a:pPr algn="l"/>
            <a:r>
              <a:rPr lang="ru-RU" dirty="0"/>
              <a:t>• заключение ревизионной комиссии (или любого контрольно-ревизионного органа);</a:t>
            </a:r>
          </a:p>
          <a:p>
            <a:pPr algn="l"/>
            <a:r>
              <a:rPr lang="ru-RU" dirty="0"/>
              <a:t>• заключение независимого аудитора; </a:t>
            </a:r>
          </a:p>
          <a:p>
            <a:pPr algn="l"/>
            <a:r>
              <a:rPr lang="ru-RU" dirty="0"/>
              <a:t>• финансовая отчетность;</a:t>
            </a:r>
          </a:p>
          <a:p>
            <a:pPr algn="l"/>
            <a:r>
              <a:rPr lang="ru-RU" dirty="0"/>
              <a:t>• прогнозные  данные;</a:t>
            </a:r>
          </a:p>
          <a:p>
            <a:pPr algn="l"/>
            <a:r>
              <a:rPr lang="ru-RU" dirty="0"/>
              <a:t>• ценные бумаги общества и структура акционерного капитала; </a:t>
            </a:r>
          </a:p>
          <a:p>
            <a:pPr algn="l"/>
            <a:r>
              <a:rPr lang="ru-RU" dirty="0"/>
              <a:t>• Совет директоров и старший менеджмент компании (фото + краткая биография);</a:t>
            </a:r>
          </a:p>
          <a:p>
            <a:pPr algn="l"/>
            <a:r>
              <a:rPr lang="ru-RU" dirty="0"/>
              <a:t>• персонал и социальная ответственность;</a:t>
            </a:r>
          </a:p>
          <a:p>
            <a:pPr algn="l"/>
            <a:r>
              <a:rPr lang="ru-RU" dirty="0"/>
              <a:t>• экология (участвует ли компания в финансировании различных экологических программ);</a:t>
            </a:r>
          </a:p>
          <a:p>
            <a:pPr algn="l"/>
            <a:r>
              <a:rPr lang="ru-RU" dirty="0" smtClean="0"/>
              <a:t>• справки </a:t>
            </a:r>
            <a:r>
              <a:rPr lang="ru-RU" dirty="0"/>
              <a:t>по корпоративным вопросам и прочая информация (юридический и фактический  адрес филиалов и т.д.).</a:t>
            </a:r>
          </a:p>
        </p:txBody>
      </p:sp>
    </p:spTree>
    <p:extLst>
      <p:ext uri="{BB962C8B-B14F-4D97-AF65-F5344CB8AC3E}">
        <p14:creationId xmlns:p14="http://schemas.microsoft.com/office/powerpoint/2010/main" val="39106589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011" y="0"/>
            <a:ext cx="12048661" cy="666936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Критерии оценки годового отчета:</a:t>
            </a:r>
          </a:p>
          <a:p>
            <a:pPr algn="l"/>
            <a:r>
              <a:rPr lang="ru-RU" dirty="0" smtClean="0"/>
              <a:t>• включает </a:t>
            </a:r>
            <a:r>
              <a:rPr lang="ru-RU" dirty="0"/>
              <a:t>в себя финансовую отчетность (бухгалтерский баланс и отчет о прибылях и </a:t>
            </a:r>
            <a:r>
              <a:rPr lang="ru-RU" dirty="0" smtClean="0"/>
              <a:t>убытках);</a:t>
            </a:r>
            <a:endParaRPr lang="ru-RU" dirty="0"/>
          </a:p>
          <a:p>
            <a:pPr algn="l"/>
            <a:r>
              <a:rPr lang="ru-RU" dirty="0" smtClean="0"/>
              <a:t>• отчетность </a:t>
            </a:r>
            <a:r>
              <a:rPr lang="ru-RU" dirty="0"/>
              <a:t>должна соответствовать Международным стандартам бухгалтерского учета;</a:t>
            </a:r>
          </a:p>
          <a:p>
            <a:pPr algn="l"/>
            <a:r>
              <a:rPr lang="ru-RU" dirty="0" smtClean="0"/>
              <a:t>• отчет </a:t>
            </a:r>
            <a:r>
              <a:rPr lang="ru-RU" dirty="0"/>
              <a:t>ревизионной комиссии или отчет любого другого </a:t>
            </a:r>
            <a:r>
              <a:rPr lang="ru-RU" dirty="0" smtClean="0"/>
              <a:t>контрольно-ревизионного </a:t>
            </a:r>
            <a:r>
              <a:rPr lang="ru-RU" dirty="0"/>
              <a:t>органа компании, например комитета по аудиту, контрольно-ревизионной службы, службы внутреннего аудита;</a:t>
            </a:r>
          </a:p>
          <a:p>
            <a:pPr algn="l"/>
            <a:r>
              <a:rPr lang="ru-RU" dirty="0" smtClean="0"/>
              <a:t>• структура </a:t>
            </a:r>
            <a:r>
              <a:rPr lang="ru-RU" dirty="0"/>
              <a:t>собственности (акционеры, владеющие более 5% акций); </a:t>
            </a:r>
          </a:p>
          <a:p>
            <a:pPr algn="l"/>
            <a:r>
              <a:rPr lang="ru-RU" dirty="0" smtClean="0"/>
              <a:t>• состав </a:t>
            </a:r>
            <a:r>
              <a:rPr lang="ru-RU" dirty="0"/>
              <a:t>Совета </a:t>
            </a:r>
            <a:r>
              <a:rPr lang="ru-RU" dirty="0" smtClean="0"/>
              <a:t>директоров;</a:t>
            </a:r>
            <a:endParaRPr lang="ru-RU" dirty="0"/>
          </a:p>
          <a:p>
            <a:pPr algn="l"/>
            <a:r>
              <a:rPr lang="ru-RU" dirty="0" smtClean="0"/>
              <a:t>• наличие </a:t>
            </a:r>
            <a:r>
              <a:rPr lang="ru-RU" dirty="0"/>
              <a:t>независимых директоров;</a:t>
            </a:r>
          </a:p>
          <a:p>
            <a:pPr algn="l"/>
            <a:r>
              <a:rPr lang="ru-RU" dirty="0" smtClean="0"/>
              <a:t>• хронология </a:t>
            </a:r>
            <a:r>
              <a:rPr lang="ru-RU" dirty="0"/>
              <a:t>и краткое содержание основных существенных событий компании за отчетный год;</a:t>
            </a:r>
          </a:p>
          <a:p>
            <a:pPr algn="l"/>
            <a:r>
              <a:rPr lang="ru-RU" dirty="0" smtClean="0"/>
              <a:t>• динамика </a:t>
            </a:r>
            <a:r>
              <a:rPr lang="ru-RU" dirty="0"/>
              <a:t>производственных показателей за  последние 3 года и планы по развитию компании; </a:t>
            </a:r>
          </a:p>
          <a:p>
            <a:pPr algn="l"/>
            <a:r>
              <a:rPr lang="ru-RU" dirty="0" smtClean="0"/>
              <a:t>• раскрытие </a:t>
            </a:r>
            <a:r>
              <a:rPr lang="ru-RU" dirty="0"/>
              <a:t>информации о практике корпоративного поведения в компании.</a:t>
            </a:r>
          </a:p>
        </p:txBody>
      </p:sp>
    </p:spTree>
    <p:extLst>
      <p:ext uri="{BB962C8B-B14F-4D97-AF65-F5344CB8AC3E}">
        <p14:creationId xmlns:p14="http://schemas.microsoft.com/office/powerpoint/2010/main" val="3303720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328" y="116633"/>
            <a:ext cx="11713301" cy="830997"/>
          </a:xfrm>
          <a:prstGeom prst="rect">
            <a:avLst/>
          </a:prstGeom>
        </p:spPr>
        <p:txBody>
          <a:bodyPr wrap="square">
            <a:spAutoFit/>
          </a:bodyPr>
          <a:lstStyle/>
          <a:p>
            <a:r>
              <a:rPr lang="ru-RU" sz="2400" b="1" dirty="0"/>
              <a:t>Какова цель финансового анализа деятельности предприятия</a:t>
            </a:r>
            <a:r>
              <a:rPr lang="ru-RU" sz="2400" b="1" dirty="0" smtClean="0"/>
              <a:t>?</a:t>
            </a:r>
          </a:p>
          <a:p>
            <a:r>
              <a:rPr lang="ru-RU" sz="2400" b="1" dirty="0"/>
              <a:t>Результаты анализа финансового состояния предприятия </a:t>
            </a:r>
          </a:p>
        </p:txBody>
      </p:sp>
      <p:sp>
        <p:nvSpPr>
          <p:cNvPr id="3" name="Заголовок 1"/>
          <p:cNvSpPr txBox="1">
            <a:spLocks/>
          </p:cNvSpPr>
          <p:nvPr/>
        </p:nvSpPr>
        <p:spPr>
          <a:xfrm>
            <a:off x="96011" y="908720"/>
            <a:ext cx="11952651" cy="594928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	</a:t>
            </a:r>
            <a:r>
              <a:rPr lang="ru-RU" dirty="0" smtClean="0"/>
              <a:t>Для </a:t>
            </a:r>
            <a:r>
              <a:rPr lang="ru-RU" b="1" dirty="0" smtClean="0"/>
              <a:t>внутренних пользователей </a:t>
            </a:r>
            <a:r>
              <a:rPr lang="ru-RU" dirty="0" smtClean="0"/>
              <a:t>-  руководители </a:t>
            </a:r>
            <a:r>
              <a:rPr lang="ru-RU" dirty="0"/>
              <a:t>предприятия, результаты финансового анализа необходимы </a:t>
            </a:r>
            <a:r>
              <a:rPr lang="ru-RU" b="1" dirty="0"/>
              <a:t>для оценки деятельности предприятия и подготовки решений о корректировке</a:t>
            </a:r>
            <a:r>
              <a:rPr lang="ru-RU" dirty="0"/>
              <a:t> финансовой политики предприятия.</a:t>
            </a:r>
          </a:p>
          <a:p>
            <a:pPr algn="l"/>
            <a:r>
              <a:rPr lang="ru-RU" dirty="0"/>
              <a:t>•	Для </a:t>
            </a:r>
            <a:r>
              <a:rPr lang="ru-RU" b="1" dirty="0"/>
              <a:t>внешних пользователей </a:t>
            </a:r>
            <a:r>
              <a:rPr lang="ru-RU" dirty="0"/>
              <a:t>- партнеров, инвесторов и кредиторов - информация о предприятии необходима </a:t>
            </a:r>
            <a:r>
              <a:rPr lang="ru-RU" b="1" dirty="0"/>
              <a:t>для принятия решений о реализации конкретных планов в отношении данного предприятия </a:t>
            </a:r>
            <a:r>
              <a:rPr lang="ru-RU" dirty="0"/>
              <a:t>(приобретение, инвестирование, заключение длительных контрактов).</a:t>
            </a:r>
          </a:p>
        </p:txBody>
      </p:sp>
    </p:spTree>
    <p:extLst>
      <p:ext uri="{BB962C8B-B14F-4D97-AF65-F5344CB8AC3E}">
        <p14:creationId xmlns:p14="http://schemas.microsoft.com/office/powerpoint/2010/main" val="35647786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0"/>
            <a:ext cx="12192000" cy="70020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100" b="1" dirty="0" smtClean="0"/>
              <a:t>Результаты</a:t>
            </a:r>
            <a:r>
              <a:rPr lang="ru-RU" sz="5100" dirty="0" smtClean="0"/>
              <a:t> </a:t>
            </a:r>
            <a:r>
              <a:rPr lang="ru-RU" sz="5100" dirty="0"/>
              <a:t>деятельности фирмы (финансовая отчётность перед общим собранием акционеров):</a:t>
            </a:r>
          </a:p>
          <a:p>
            <a:pPr marL="685800" indent="-685800" algn="l">
              <a:buFontTx/>
              <a:buChar char="-"/>
            </a:pPr>
            <a:r>
              <a:rPr lang="ru-RU" sz="5100" dirty="0" smtClean="0"/>
              <a:t>Баланс;</a:t>
            </a:r>
          </a:p>
          <a:p>
            <a:pPr marL="685800" indent="-685800" algn="l">
              <a:buFontTx/>
              <a:buChar char="-"/>
            </a:pPr>
            <a:r>
              <a:rPr lang="ru-RU" sz="5100" dirty="0" smtClean="0"/>
              <a:t>Отчёт </a:t>
            </a:r>
            <a:r>
              <a:rPr lang="ru-RU" sz="5100" dirty="0"/>
              <a:t>о доходах и расходах;</a:t>
            </a:r>
          </a:p>
          <a:p>
            <a:pPr algn="l"/>
            <a:r>
              <a:rPr lang="ru-RU" sz="5100" dirty="0" smtClean="0"/>
              <a:t>-   Отчёт </a:t>
            </a:r>
            <a:r>
              <a:rPr lang="ru-RU" sz="5100" dirty="0"/>
              <a:t>о движении денежных </a:t>
            </a:r>
            <a:r>
              <a:rPr lang="ru-RU" sz="5100" dirty="0" smtClean="0"/>
              <a:t>средств.</a:t>
            </a:r>
            <a:endParaRPr lang="ru-RU" sz="5100" dirty="0"/>
          </a:p>
        </p:txBody>
      </p:sp>
    </p:spTree>
    <p:extLst>
      <p:ext uri="{BB962C8B-B14F-4D97-AF65-F5344CB8AC3E}">
        <p14:creationId xmlns:p14="http://schemas.microsoft.com/office/powerpoint/2010/main" val="33333607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oney-made.ru/wp-content/uploads/2011/12/%D0%9E%D1%82%D1%87%D0%B5%D1%82-%D0%BE-%D0%BF%D1%80%D0%B8%D0%B1%D1%8B%D0%BB%D1%8F%D1%85-%D0%B8-%D1%83%D0%B1%D1%8B%D1%82%D0%BA%D0%B0%D1%8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55" y="1658862"/>
            <a:ext cx="102743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288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Картинки по запросу отчет о прибылях и убытках прим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1" y="1551854"/>
            <a:ext cx="11221943" cy="2741242"/>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2255573" y="216318"/>
            <a:ext cx="7825547" cy="7644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t>Связь отчетов</a:t>
            </a:r>
            <a:endParaRPr lang="ru-RU" b="1" dirty="0"/>
          </a:p>
        </p:txBody>
      </p:sp>
    </p:spTree>
    <p:extLst>
      <p:ext uri="{BB962C8B-B14F-4D97-AF65-F5344CB8AC3E}">
        <p14:creationId xmlns:p14="http://schemas.microsoft.com/office/powerpoint/2010/main" val="15669140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09646103"/>
              </p:ext>
            </p:extLst>
          </p:nvPr>
        </p:nvGraphicFramePr>
        <p:xfrm>
          <a:off x="143339" y="998614"/>
          <a:ext cx="11954007" cy="5572864"/>
        </p:xfrm>
        <a:graphic>
          <a:graphicData uri="http://schemas.openxmlformats.org/drawingml/2006/table">
            <a:tbl>
              <a:tblPr firstRow="1" firstCol="1" bandRow="1">
                <a:tableStyleId>{5C22544A-7EE6-4342-B048-85BDC9FD1C3A}</a:tableStyleId>
              </a:tblPr>
              <a:tblGrid>
                <a:gridCol w="4800533"/>
                <a:gridCol w="1152128"/>
                <a:gridCol w="4992555"/>
                <a:gridCol w="1008791"/>
              </a:tblGrid>
              <a:tr h="187667">
                <a:tc gridSpan="4">
                  <a:txBody>
                    <a:bodyPr/>
                    <a:lstStyle/>
                    <a:p>
                      <a:pPr marL="0" algn="l"/>
                      <a:r>
                        <a:rPr lang="ru-RU" sz="1500" dirty="0">
                          <a:effectLst/>
                        </a:rPr>
                        <a:t>Бюджет доходов и расходов по АО</a:t>
                      </a:r>
                      <a:endParaRPr lang="ru-RU" sz="1500" dirty="0">
                        <a:effectLst/>
                        <a:latin typeface="Times New Roman"/>
                        <a:ea typeface="Times New Roman"/>
                        <a:cs typeface="Times New Roman"/>
                      </a:endParaRPr>
                    </a:p>
                  </a:txBody>
                  <a:tcPr marL="68575" marR="68575" marT="0" marB="0"/>
                </a:tc>
                <a:tc hMerge="1">
                  <a:txBody>
                    <a:bodyPr/>
                    <a:lstStyle/>
                    <a:p>
                      <a:endParaRPr lang="ru-RU"/>
                    </a:p>
                  </a:txBody>
                  <a:tcPr/>
                </a:tc>
                <a:tc hMerge="1">
                  <a:txBody>
                    <a:bodyPr/>
                    <a:lstStyle/>
                    <a:p>
                      <a:endParaRPr lang="ru-RU"/>
                    </a:p>
                  </a:txBody>
                  <a:tcPr/>
                </a:tc>
                <a:tc hMerge="1">
                  <a:txBody>
                    <a:bodyPr/>
                    <a:lstStyle/>
                    <a:p>
                      <a:endParaRPr lang="ru-RU"/>
                    </a:p>
                  </a:txBody>
                  <a:tcPr/>
                </a:tc>
              </a:tr>
              <a:tr h="187667">
                <a:tc gridSpan="2">
                  <a:txBody>
                    <a:bodyPr/>
                    <a:lstStyle/>
                    <a:p>
                      <a:pPr marL="0" algn="ctr"/>
                      <a:r>
                        <a:rPr lang="ru-RU" sz="1500" dirty="0">
                          <a:effectLst/>
                        </a:rPr>
                        <a:t>1. Доходная часть бюджета</a:t>
                      </a:r>
                      <a:endParaRPr lang="ru-RU" sz="1500" dirty="0">
                        <a:effectLst/>
                        <a:latin typeface="Times New Roman"/>
                        <a:ea typeface="Times New Roman"/>
                        <a:cs typeface="Times New Roman"/>
                      </a:endParaRPr>
                    </a:p>
                  </a:txBody>
                  <a:tcPr marL="68575" marR="68575" marT="0" marB="0"/>
                </a:tc>
                <a:tc hMerge="1">
                  <a:txBody>
                    <a:bodyPr/>
                    <a:lstStyle/>
                    <a:p>
                      <a:endParaRPr lang="ru-RU"/>
                    </a:p>
                  </a:txBody>
                  <a:tcPr/>
                </a:tc>
                <a:tc gridSpan="2">
                  <a:txBody>
                    <a:bodyPr/>
                    <a:lstStyle/>
                    <a:p>
                      <a:pPr marL="0" algn="ctr"/>
                      <a:r>
                        <a:rPr lang="ru-RU" sz="1500">
                          <a:effectLst/>
                        </a:rPr>
                        <a:t>1. Расходная часть бюджета</a:t>
                      </a:r>
                      <a:endParaRPr lang="ru-RU" sz="1500">
                        <a:effectLst/>
                        <a:latin typeface="Times New Roman"/>
                        <a:ea typeface="Times New Roman"/>
                        <a:cs typeface="Times New Roman"/>
                      </a:endParaRPr>
                    </a:p>
                  </a:txBody>
                  <a:tcPr marL="68575" marR="68575" marT="0" marB="0"/>
                </a:tc>
                <a:tc hMerge="1">
                  <a:txBody>
                    <a:bodyPr/>
                    <a:lstStyle/>
                    <a:p>
                      <a:endParaRPr lang="ru-RU"/>
                    </a:p>
                  </a:txBody>
                  <a:tcPr/>
                </a:tc>
              </a:tr>
              <a:tr h="187667">
                <a:tc>
                  <a:txBody>
                    <a:bodyPr/>
                    <a:lstStyle/>
                    <a:p>
                      <a:pPr marL="0" algn="ctr"/>
                      <a:r>
                        <a:rPr lang="ru-RU" sz="1500" dirty="0">
                          <a:effectLst/>
                        </a:rPr>
                        <a:t>Показатели</a:t>
                      </a:r>
                      <a:endParaRPr lang="ru-RU" sz="1500" dirty="0">
                        <a:effectLst/>
                        <a:latin typeface="Times New Roman"/>
                        <a:ea typeface="Times New Roman"/>
                        <a:cs typeface="Times New Roman"/>
                      </a:endParaRPr>
                    </a:p>
                  </a:txBody>
                  <a:tcPr marL="68575" marR="68575" marT="0" marB="0"/>
                </a:tc>
                <a:tc>
                  <a:txBody>
                    <a:bodyPr/>
                    <a:lstStyle/>
                    <a:p>
                      <a:pPr marL="0" algn="ctr"/>
                      <a:r>
                        <a:rPr lang="ru-RU" sz="1500" dirty="0">
                          <a:effectLst/>
                        </a:rPr>
                        <a:t>Сумма</a:t>
                      </a:r>
                      <a:endParaRPr lang="ru-RU" sz="1500" dirty="0">
                        <a:effectLst/>
                        <a:latin typeface="Times New Roman"/>
                        <a:ea typeface="Times New Roman"/>
                        <a:cs typeface="Times New Roman"/>
                      </a:endParaRPr>
                    </a:p>
                  </a:txBody>
                  <a:tcPr marL="68575" marR="68575" marT="0" marB="0"/>
                </a:tc>
                <a:tc>
                  <a:txBody>
                    <a:bodyPr/>
                    <a:lstStyle/>
                    <a:p>
                      <a:pPr marL="0" algn="ctr"/>
                      <a:r>
                        <a:rPr lang="ru-RU" sz="1500" dirty="0">
                          <a:effectLst/>
                        </a:rPr>
                        <a:t>Показатели</a:t>
                      </a:r>
                      <a:endParaRPr lang="ru-RU" sz="1500" dirty="0">
                        <a:effectLst/>
                        <a:latin typeface="Times New Roman"/>
                        <a:ea typeface="Times New Roman"/>
                        <a:cs typeface="Times New Roman"/>
                      </a:endParaRPr>
                    </a:p>
                  </a:txBody>
                  <a:tcPr marL="68575" marR="68575" marT="0" marB="0"/>
                </a:tc>
                <a:tc>
                  <a:txBody>
                    <a:bodyPr/>
                    <a:lstStyle/>
                    <a:p>
                      <a:pPr marL="0" algn="ctr"/>
                      <a:r>
                        <a:rPr lang="ru-RU" sz="1500" dirty="0">
                          <a:effectLst/>
                        </a:rPr>
                        <a:t>Сумма</a:t>
                      </a:r>
                      <a:endParaRPr lang="ru-RU" sz="1500" dirty="0">
                        <a:effectLst/>
                        <a:latin typeface="Times New Roman"/>
                        <a:ea typeface="Times New Roman"/>
                        <a:cs typeface="Times New Roman"/>
                      </a:endParaRPr>
                    </a:p>
                  </a:txBody>
                  <a:tcPr marL="68575" marR="68575" marT="0" marB="0"/>
                </a:tc>
              </a:tr>
              <a:tr h="224017">
                <a:tc>
                  <a:txBody>
                    <a:bodyPr/>
                    <a:lstStyle/>
                    <a:p>
                      <a:pPr marL="0" algn="l"/>
                      <a:r>
                        <a:rPr lang="ru-RU" sz="1500" dirty="0">
                          <a:effectLst/>
                        </a:rPr>
                        <a:t>1. Выручка от реализации продукции – всего</a:t>
                      </a:r>
                      <a:endParaRPr lang="ru-RU" sz="1500" dirty="0">
                        <a:effectLst/>
                        <a:latin typeface="Times New Roman"/>
                        <a:ea typeface="Times New Roman"/>
                        <a:cs typeface="Times New Roman"/>
                      </a:endParaRPr>
                    </a:p>
                  </a:txBody>
                  <a:tcPr marL="68575" marR="68575" marT="0" marB="0"/>
                </a:tc>
                <a:tc>
                  <a:txBody>
                    <a:bodyPr/>
                    <a:lstStyle/>
                    <a:p>
                      <a:pPr marL="0" algn="r"/>
                      <a:r>
                        <a:rPr lang="ru-RU" sz="1500" dirty="0">
                          <a:effectLst/>
                        </a:rPr>
                        <a:t>171600</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1. Текущие (операционные) расходы</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84600</a:t>
                      </a:r>
                      <a:endParaRPr lang="ru-RU" sz="1500" dirty="0">
                        <a:effectLst/>
                        <a:latin typeface="Times New Roman"/>
                        <a:ea typeface="Times New Roman"/>
                        <a:cs typeface="Times New Roman"/>
                      </a:endParaRPr>
                    </a:p>
                  </a:txBody>
                  <a:tcPr marL="68575" marR="68575" marT="0" marB="0"/>
                </a:tc>
              </a:tr>
              <a:tr h="187667">
                <a:tc>
                  <a:txBody>
                    <a:bodyPr/>
                    <a:lstStyle/>
                    <a:p>
                      <a:pPr marL="0" algn="l"/>
                      <a:r>
                        <a:rPr lang="ru-RU" sz="1500">
                          <a:effectLst/>
                        </a:rPr>
                        <a:t>в т.ч.:</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 </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в т.ч.:</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 </a:t>
                      </a:r>
                      <a:endParaRPr lang="ru-RU" sz="1500" dirty="0">
                        <a:effectLst/>
                        <a:latin typeface="Times New Roman"/>
                        <a:ea typeface="Times New Roman"/>
                        <a:cs typeface="Times New Roman"/>
                      </a:endParaRPr>
                    </a:p>
                  </a:txBody>
                  <a:tcPr marL="68575" marR="68575" marT="0" marB="0"/>
                </a:tc>
              </a:tr>
              <a:tr h="290696">
                <a:tc>
                  <a:txBody>
                    <a:bodyPr/>
                    <a:lstStyle/>
                    <a:p>
                      <a:pPr marL="0" lvl="0" indent="-342900" algn="l">
                        <a:buFont typeface="Times New Roman"/>
                        <a:buChar char="-"/>
                      </a:pPr>
                      <a:r>
                        <a:rPr lang="ru-RU" sz="1500">
                          <a:effectLst/>
                        </a:rPr>
                        <a:t>оптовая торговля</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71600</a:t>
                      </a:r>
                      <a:endParaRPr lang="ru-RU" sz="1500" dirty="0">
                        <a:effectLst/>
                        <a:latin typeface="Times New Roman"/>
                        <a:ea typeface="Times New Roman"/>
                        <a:cs typeface="Times New Roman"/>
                      </a:endParaRPr>
                    </a:p>
                  </a:txBody>
                  <a:tcPr marL="68575" marR="68575" marT="0" marB="0"/>
                </a:tc>
                <a:tc>
                  <a:txBody>
                    <a:bodyPr/>
                    <a:lstStyle/>
                    <a:p>
                      <a:pPr marL="0" lvl="0" indent="-342900" algn="l">
                        <a:buFont typeface="Times New Roman"/>
                        <a:buChar char="-"/>
                      </a:pPr>
                      <a:r>
                        <a:rPr lang="ru-RU" sz="1500">
                          <a:effectLst/>
                        </a:rPr>
                        <a:t>приобретение сырья и материалов</a:t>
                      </a:r>
                      <a:endParaRPr lang="ru-RU" sz="1500">
                        <a:effectLst/>
                        <a:latin typeface="Times New Roman"/>
                        <a:ea typeface="Times New Roman"/>
                        <a:cs typeface="Times New Roman"/>
                      </a:endParaRPr>
                    </a:p>
                  </a:txBody>
                  <a:tcPr marL="68575" marR="68575" marT="0" marB="0"/>
                </a:tc>
                <a:tc>
                  <a:txBody>
                    <a:bodyPr/>
                    <a:lstStyle/>
                    <a:p>
                      <a:pPr marL="0" algn="r"/>
                      <a:r>
                        <a:rPr lang="ru-RU" sz="1500">
                          <a:effectLst/>
                        </a:rPr>
                        <a:t>30260</a:t>
                      </a:r>
                      <a:endParaRPr lang="ru-RU" sz="1500">
                        <a:effectLst/>
                        <a:latin typeface="Times New Roman"/>
                        <a:ea typeface="Times New Roman"/>
                        <a:cs typeface="Times New Roman"/>
                      </a:endParaRPr>
                    </a:p>
                  </a:txBody>
                  <a:tcPr marL="68575" marR="68575" marT="0" marB="0"/>
                </a:tc>
              </a:tr>
              <a:tr h="196149">
                <a:tc>
                  <a:txBody>
                    <a:bodyPr/>
                    <a:lstStyle/>
                    <a:p>
                      <a:pPr marL="0" lvl="0" indent="-342900" algn="l">
                        <a:buFont typeface="Times New Roman"/>
                        <a:buChar char="-"/>
                      </a:pPr>
                      <a:r>
                        <a:rPr lang="ru-RU" sz="1500">
                          <a:effectLst/>
                        </a:rPr>
                        <a:t>розничная торговля</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100000</a:t>
                      </a:r>
                      <a:endParaRPr lang="ru-RU" sz="1500" dirty="0">
                        <a:effectLst/>
                        <a:latin typeface="Times New Roman"/>
                        <a:ea typeface="Times New Roman"/>
                        <a:cs typeface="Times New Roman"/>
                      </a:endParaRPr>
                    </a:p>
                  </a:txBody>
                  <a:tcPr marL="68575" marR="68575" marT="0" marB="0"/>
                </a:tc>
                <a:tc>
                  <a:txBody>
                    <a:bodyPr/>
                    <a:lstStyle/>
                    <a:p>
                      <a:pPr marL="0" lvl="0" indent="-342900" algn="l">
                        <a:buFont typeface="Times New Roman"/>
                        <a:buChar char="-"/>
                      </a:pPr>
                      <a:r>
                        <a:rPr lang="ru-RU" sz="1500">
                          <a:effectLst/>
                        </a:rPr>
                        <a:t>расходы на производство продукции</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42800</a:t>
                      </a:r>
                      <a:endParaRPr lang="ru-RU" sz="1500" dirty="0">
                        <a:effectLst/>
                        <a:latin typeface="Times New Roman"/>
                        <a:ea typeface="Times New Roman"/>
                        <a:cs typeface="Times New Roman"/>
                      </a:endParaRPr>
                    </a:p>
                  </a:txBody>
                  <a:tcPr marL="68575" marR="68575" marT="0" marB="0"/>
                </a:tc>
              </a:tr>
              <a:tr h="650736">
                <a:tc>
                  <a:txBody>
                    <a:bodyPr/>
                    <a:lstStyle/>
                    <a:p>
                      <a:pPr marL="0" algn="l"/>
                      <a:r>
                        <a:rPr lang="ru-RU" sz="1500">
                          <a:effectLst/>
                        </a:rPr>
                        <a:t>2. Прочие доходы от текущей деятельности (продажа многооботной тары, реализация отходов и т.д.)</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2400</a:t>
                      </a:r>
                      <a:endParaRPr lang="ru-RU" sz="1500" dirty="0">
                        <a:effectLst/>
                        <a:latin typeface="Times New Roman"/>
                        <a:ea typeface="Times New Roman"/>
                        <a:cs typeface="Times New Roman"/>
                      </a:endParaRPr>
                    </a:p>
                  </a:txBody>
                  <a:tcPr marL="68575" marR="68575" marT="0" marB="0"/>
                </a:tc>
                <a:tc>
                  <a:txBody>
                    <a:bodyPr/>
                    <a:lstStyle/>
                    <a:p>
                      <a:pPr marL="0" lvl="0" indent="-342900" algn="l">
                        <a:buFont typeface="Times New Roman"/>
                        <a:buChar char="-"/>
                      </a:pPr>
                      <a:r>
                        <a:rPr lang="ru-RU" sz="1500">
                          <a:effectLst/>
                        </a:rPr>
                        <a:t>расходы на реализацию готовой продукции</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9360</a:t>
                      </a:r>
                      <a:endParaRPr lang="ru-RU" sz="1500" dirty="0">
                        <a:effectLst/>
                        <a:latin typeface="Times New Roman"/>
                        <a:ea typeface="Times New Roman"/>
                        <a:cs typeface="Times New Roman"/>
                      </a:endParaRPr>
                    </a:p>
                  </a:txBody>
                  <a:tcPr marL="68575" marR="68575" marT="0" marB="0"/>
                </a:tc>
              </a:tr>
              <a:tr h="432048">
                <a:tc>
                  <a:txBody>
                    <a:bodyPr/>
                    <a:lstStyle/>
                    <a:p>
                      <a:pPr marL="0" algn="l"/>
                      <a:r>
                        <a:rPr lang="ru-RU" sz="1500" dirty="0">
                          <a:effectLst/>
                        </a:rPr>
                        <a:t>3. Остаток  денежных средств на счетах в банках на начало расчётного периода</a:t>
                      </a:r>
                      <a:endParaRPr lang="ru-RU" sz="1500" dirty="0">
                        <a:effectLst/>
                        <a:latin typeface="Times New Roman"/>
                        <a:ea typeface="Times New Roman"/>
                        <a:cs typeface="Times New Roman"/>
                      </a:endParaRPr>
                    </a:p>
                  </a:txBody>
                  <a:tcPr marL="68575" marR="68575" marT="0" marB="0"/>
                </a:tc>
                <a:tc>
                  <a:txBody>
                    <a:bodyPr/>
                    <a:lstStyle/>
                    <a:p>
                      <a:pPr marL="0" algn="r"/>
                      <a:r>
                        <a:rPr lang="ru-RU" sz="1500" dirty="0">
                          <a:effectLst/>
                        </a:rPr>
                        <a:t>2500</a:t>
                      </a:r>
                      <a:endParaRPr lang="ru-RU" sz="1500" dirty="0">
                        <a:effectLst/>
                        <a:latin typeface="Times New Roman"/>
                        <a:ea typeface="Times New Roman"/>
                        <a:cs typeface="Times New Roman"/>
                      </a:endParaRPr>
                    </a:p>
                  </a:txBody>
                  <a:tcPr marL="68575" marR="68575" marT="0" marB="0"/>
                </a:tc>
                <a:tc>
                  <a:txBody>
                    <a:bodyPr/>
                    <a:lstStyle/>
                    <a:p>
                      <a:pPr marL="0" lvl="0" indent="-342900" algn="l">
                        <a:buFont typeface="Times New Roman"/>
                        <a:buChar char="-"/>
                      </a:pPr>
                      <a:r>
                        <a:rPr lang="ru-RU" sz="1500">
                          <a:effectLst/>
                        </a:rPr>
                        <a:t>управленческие и прочие расходы</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2180</a:t>
                      </a:r>
                      <a:endParaRPr lang="ru-RU" sz="1500" dirty="0">
                        <a:effectLst/>
                        <a:latin typeface="Times New Roman"/>
                        <a:ea typeface="Times New Roman"/>
                        <a:cs typeface="Times New Roman"/>
                      </a:endParaRPr>
                    </a:p>
                  </a:txBody>
                  <a:tcPr marL="68575" marR="68575" marT="0" marB="0"/>
                </a:tc>
              </a:tr>
              <a:tr h="216024">
                <a:tc>
                  <a:txBody>
                    <a:bodyPr/>
                    <a:lstStyle/>
                    <a:p>
                      <a:pPr marL="0" algn="l"/>
                      <a:r>
                        <a:rPr lang="ru-RU" sz="1500">
                          <a:effectLst/>
                        </a:rPr>
                        <a:t>4. Доходы от внереализационных операций</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3500</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2. Обязательные платежи в бюджет</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33920</a:t>
                      </a:r>
                      <a:endParaRPr lang="ru-RU" sz="1500" dirty="0">
                        <a:effectLst/>
                        <a:latin typeface="Times New Roman"/>
                        <a:ea typeface="Times New Roman"/>
                        <a:cs typeface="Times New Roman"/>
                      </a:endParaRPr>
                    </a:p>
                  </a:txBody>
                  <a:tcPr marL="68575" marR="68575" marT="0" marB="0"/>
                </a:tc>
              </a:tr>
              <a:tr h="432048">
                <a:tc>
                  <a:txBody>
                    <a:bodyPr/>
                    <a:lstStyle/>
                    <a:p>
                      <a:pPr marL="0" algn="l"/>
                      <a:r>
                        <a:rPr lang="ru-RU" sz="1500">
                          <a:effectLst/>
                        </a:rPr>
                        <a:t>5. Доходы от финансовой деятельности</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15600</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3. Отчисления в государственные социальные внебюджетные фонды</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12780</a:t>
                      </a:r>
                      <a:endParaRPr lang="ru-RU" sz="1500" dirty="0">
                        <a:effectLst/>
                        <a:latin typeface="Times New Roman"/>
                        <a:ea typeface="Times New Roman"/>
                        <a:cs typeface="Times New Roman"/>
                      </a:endParaRPr>
                    </a:p>
                  </a:txBody>
                  <a:tcPr marL="68575" marR="68575" marT="0" marB="0"/>
                </a:tc>
              </a:tr>
              <a:tr h="375332">
                <a:tc>
                  <a:txBody>
                    <a:bodyPr/>
                    <a:lstStyle/>
                    <a:p>
                      <a:pPr marL="0" algn="l"/>
                      <a:r>
                        <a:rPr lang="ru-RU" sz="1500" dirty="0">
                          <a:effectLst/>
                        </a:rPr>
                        <a:t>из них:</a:t>
                      </a:r>
                      <a:endParaRPr lang="ru-RU" sz="1500" dirty="0">
                        <a:effectLst/>
                        <a:latin typeface="Times New Roman"/>
                        <a:ea typeface="Times New Roman"/>
                        <a:cs typeface="Times New Roman"/>
                      </a:endParaRPr>
                    </a:p>
                  </a:txBody>
                  <a:tcPr marL="68575" marR="68575" marT="0" marB="0"/>
                </a:tc>
                <a:tc>
                  <a:txBody>
                    <a:bodyPr/>
                    <a:lstStyle/>
                    <a:p>
                      <a:pPr marL="0" algn="r"/>
                      <a:r>
                        <a:rPr lang="ru-RU" sz="1500" dirty="0">
                          <a:effectLst/>
                        </a:rPr>
                        <a:t> </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4. Погашение банковских кредитов и процентов по ним</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11800</a:t>
                      </a:r>
                    </a:p>
                    <a:p>
                      <a:pPr marL="0" algn="r"/>
                      <a:r>
                        <a:rPr lang="ru-RU" sz="1500" dirty="0">
                          <a:effectLst/>
                        </a:rPr>
                        <a:t> </a:t>
                      </a:r>
                      <a:endParaRPr lang="ru-RU" sz="1500" dirty="0">
                        <a:effectLst/>
                        <a:latin typeface="Times New Roman"/>
                        <a:ea typeface="Times New Roman"/>
                        <a:cs typeface="Times New Roman"/>
                      </a:endParaRPr>
                    </a:p>
                  </a:txBody>
                  <a:tcPr marL="68575" marR="68575" marT="0" marB="0"/>
                </a:tc>
              </a:tr>
              <a:tr h="437376">
                <a:tc>
                  <a:txBody>
                    <a:bodyPr/>
                    <a:lstStyle/>
                    <a:p>
                      <a:pPr marL="0" lvl="0" indent="-342900" algn="l">
                        <a:buFont typeface="Times New Roman"/>
                        <a:buChar char="-"/>
                      </a:pPr>
                      <a:r>
                        <a:rPr lang="ru-RU" sz="1500" dirty="0">
                          <a:effectLst/>
                        </a:rPr>
                        <a:t>долгосрочные кредиты банков</a:t>
                      </a:r>
                      <a:endParaRPr lang="ru-RU" sz="1500" dirty="0">
                        <a:effectLst/>
                        <a:latin typeface="Times New Roman"/>
                        <a:ea typeface="Times New Roman"/>
                        <a:cs typeface="Times New Roman"/>
                      </a:endParaRPr>
                    </a:p>
                  </a:txBody>
                  <a:tcPr marL="68575" marR="68575" marT="0" marB="0"/>
                </a:tc>
                <a:tc>
                  <a:txBody>
                    <a:bodyPr/>
                    <a:lstStyle/>
                    <a:p>
                      <a:pPr marL="0" algn="r"/>
                      <a:r>
                        <a:rPr lang="ru-RU" sz="1500" dirty="0">
                          <a:effectLst/>
                        </a:rPr>
                        <a:t>11600</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5. Отчисления в денежные фонды (потребления, накопления и резервный)</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39000</a:t>
                      </a:r>
                      <a:endParaRPr lang="ru-RU" sz="1500" dirty="0">
                        <a:effectLst/>
                        <a:latin typeface="Times New Roman"/>
                        <a:ea typeface="Times New Roman"/>
                        <a:cs typeface="Times New Roman"/>
                      </a:endParaRPr>
                    </a:p>
                  </a:txBody>
                  <a:tcPr marL="68575" marR="68575" marT="0" marB="0"/>
                </a:tc>
              </a:tr>
              <a:tr h="288032">
                <a:tc>
                  <a:txBody>
                    <a:bodyPr/>
                    <a:lstStyle/>
                    <a:p>
                      <a:pPr marL="0" lvl="0" indent="-342900" algn="l">
                        <a:buFont typeface="Times New Roman"/>
                        <a:buChar char="-"/>
                      </a:pPr>
                      <a:r>
                        <a:rPr lang="ru-RU" sz="1500">
                          <a:effectLst/>
                        </a:rPr>
                        <a:t>поступления по депозитным сертификатам</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3000</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6. Пополнение оборотных средств</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11000</a:t>
                      </a:r>
                      <a:endParaRPr lang="ru-RU" sz="1500" dirty="0">
                        <a:effectLst/>
                        <a:latin typeface="Times New Roman"/>
                        <a:ea typeface="Times New Roman"/>
                        <a:cs typeface="Times New Roman"/>
                      </a:endParaRPr>
                    </a:p>
                  </a:txBody>
                  <a:tcPr marL="68575" marR="68575" marT="0" marB="0"/>
                </a:tc>
              </a:tr>
              <a:tr h="187667">
                <a:tc>
                  <a:txBody>
                    <a:bodyPr/>
                    <a:lstStyle/>
                    <a:p>
                      <a:pPr marL="0" lvl="0" indent="-342900" algn="l">
                        <a:buFont typeface="Times New Roman"/>
                        <a:buChar char="-"/>
                      </a:pPr>
                      <a:r>
                        <a:rPr lang="ru-RU" sz="1500">
                          <a:effectLst/>
                        </a:rPr>
                        <a:t>прочие поступления</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1000</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7. Прочие расходы</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2500</a:t>
                      </a:r>
                      <a:endParaRPr lang="ru-RU" sz="1500" dirty="0">
                        <a:effectLst/>
                        <a:latin typeface="Times New Roman"/>
                        <a:ea typeface="Times New Roman"/>
                        <a:cs typeface="Times New Roman"/>
                      </a:endParaRPr>
                    </a:p>
                  </a:txBody>
                  <a:tcPr marL="68575" marR="68575" marT="0" marB="0"/>
                </a:tc>
              </a:tr>
              <a:tr h="187667">
                <a:tc>
                  <a:txBody>
                    <a:bodyPr/>
                    <a:lstStyle/>
                    <a:p>
                      <a:pPr marL="0" algn="l"/>
                      <a:r>
                        <a:rPr lang="ru-RU" sz="1500">
                          <a:effectLst/>
                        </a:rPr>
                        <a:t>Всего доходов</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195600</a:t>
                      </a:r>
                      <a:endParaRPr lang="ru-RU" sz="1500" dirty="0">
                        <a:effectLst/>
                        <a:latin typeface="Times New Roman"/>
                        <a:ea typeface="Times New Roman"/>
                        <a:cs typeface="Times New Roman"/>
                      </a:endParaRPr>
                    </a:p>
                  </a:txBody>
                  <a:tcPr marL="68575" marR="68575" marT="0" marB="0"/>
                </a:tc>
                <a:tc>
                  <a:txBody>
                    <a:bodyPr/>
                    <a:lstStyle/>
                    <a:p>
                      <a:pPr marL="0" algn="l"/>
                      <a:r>
                        <a:rPr lang="ru-RU" sz="1500">
                          <a:effectLst/>
                        </a:rPr>
                        <a:t>Всего расходов</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195600</a:t>
                      </a:r>
                      <a:endParaRPr lang="ru-RU" sz="1500" dirty="0">
                        <a:effectLst/>
                        <a:latin typeface="Times New Roman"/>
                        <a:ea typeface="Times New Roman"/>
                        <a:cs typeface="Times New Roman"/>
                      </a:endParaRPr>
                    </a:p>
                  </a:txBody>
                  <a:tcPr marL="68575" marR="68575" marT="0" marB="0"/>
                </a:tc>
              </a:tr>
              <a:tr h="31027">
                <a:tc>
                  <a:txBody>
                    <a:bodyPr/>
                    <a:lstStyle/>
                    <a:p>
                      <a:pPr marL="0" algn="l"/>
                      <a:r>
                        <a:rPr lang="ru-RU" sz="1500">
                          <a:effectLst/>
                        </a:rPr>
                        <a:t> </a:t>
                      </a:r>
                      <a:endParaRPr lang="ru-RU" sz="1500">
                        <a:effectLst/>
                        <a:latin typeface="Times New Roman"/>
                        <a:ea typeface="Times New Roman"/>
                        <a:cs typeface="Times New Roman"/>
                      </a:endParaRPr>
                    </a:p>
                  </a:txBody>
                  <a:tcPr marL="68575" marR="68575" marT="0" marB="0"/>
                </a:tc>
                <a:tc>
                  <a:txBody>
                    <a:bodyPr/>
                    <a:lstStyle/>
                    <a:p>
                      <a:pPr marL="0" algn="l"/>
                      <a:r>
                        <a:rPr lang="ru-RU" sz="1500">
                          <a:effectLst/>
                        </a:rPr>
                        <a:t> </a:t>
                      </a:r>
                      <a:endParaRPr lang="ru-RU" sz="1500">
                        <a:effectLst/>
                        <a:latin typeface="Times New Roman"/>
                        <a:ea typeface="Times New Roman"/>
                        <a:cs typeface="Times New Roman"/>
                      </a:endParaRPr>
                    </a:p>
                  </a:txBody>
                  <a:tcPr marL="68575" marR="68575" marT="0" marB="0"/>
                </a:tc>
                <a:tc>
                  <a:txBody>
                    <a:bodyPr/>
                    <a:lstStyle/>
                    <a:p>
                      <a:pPr marL="0" algn="l"/>
                      <a:r>
                        <a:rPr lang="ru-RU" sz="1500">
                          <a:effectLst/>
                        </a:rPr>
                        <a:t>Дефицит бюджета</a:t>
                      </a:r>
                      <a:endParaRPr lang="ru-RU" sz="1500">
                        <a:effectLst/>
                        <a:latin typeface="Times New Roman"/>
                        <a:ea typeface="Times New Roman"/>
                        <a:cs typeface="Times New Roman"/>
                      </a:endParaRPr>
                    </a:p>
                  </a:txBody>
                  <a:tcPr marL="68575" marR="68575" marT="0" marB="0"/>
                </a:tc>
                <a:tc>
                  <a:txBody>
                    <a:bodyPr/>
                    <a:lstStyle/>
                    <a:p>
                      <a:pPr marL="0" algn="r"/>
                      <a:r>
                        <a:rPr lang="ru-RU" sz="1500" dirty="0">
                          <a:effectLst/>
                        </a:rPr>
                        <a:t>-</a:t>
                      </a:r>
                      <a:endParaRPr lang="ru-RU" sz="1500" dirty="0">
                        <a:effectLst/>
                        <a:latin typeface="Times New Roman"/>
                        <a:ea typeface="Times New Roman"/>
                        <a:cs typeface="Times New Roman"/>
                      </a:endParaRPr>
                    </a:p>
                  </a:txBody>
                  <a:tcPr marL="68575" marR="68575" marT="0" marB="0"/>
                </a:tc>
              </a:tr>
              <a:tr h="187667">
                <a:tc>
                  <a:txBody>
                    <a:bodyPr/>
                    <a:lstStyle/>
                    <a:p>
                      <a:pPr marL="0" algn="l"/>
                      <a:r>
                        <a:rPr lang="ru-RU" sz="1500">
                          <a:effectLst/>
                        </a:rPr>
                        <a:t> </a:t>
                      </a:r>
                      <a:endParaRPr lang="ru-RU" sz="1500">
                        <a:effectLst/>
                        <a:latin typeface="Times New Roman"/>
                        <a:ea typeface="Times New Roman"/>
                        <a:cs typeface="Times New Roman"/>
                      </a:endParaRPr>
                    </a:p>
                  </a:txBody>
                  <a:tcPr marL="68575" marR="68575" marT="0" marB="0"/>
                </a:tc>
                <a:tc>
                  <a:txBody>
                    <a:bodyPr/>
                    <a:lstStyle/>
                    <a:p>
                      <a:pPr marL="0" algn="l"/>
                      <a:r>
                        <a:rPr lang="ru-RU" sz="1500">
                          <a:effectLst/>
                        </a:rPr>
                        <a:t> </a:t>
                      </a:r>
                      <a:endParaRPr lang="ru-RU" sz="1500">
                        <a:effectLst/>
                        <a:latin typeface="Times New Roman"/>
                        <a:ea typeface="Times New Roman"/>
                        <a:cs typeface="Times New Roman"/>
                      </a:endParaRPr>
                    </a:p>
                  </a:txBody>
                  <a:tcPr marL="68575" marR="68575" marT="0" marB="0"/>
                </a:tc>
                <a:tc>
                  <a:txBody>
                    <a:bodyPr/>
                    <a:lstStyle/>
                    <a:p>
                      <a:pPr marL="0" algn="l"/>
                      <a:r>
                        <a:rPr lang="ru-RU" sz="1500" dirty="0">
                          <a:effectLst/>
                        </a:rPr>
                        <a:t>Профицит бюджета</a:t>
                      </a:r>
                      <a:endParaRPr lang="ru-RU" sz="1500" dirty="0">
                        <a:effectLst/>
                        <a:latin typeface="Times New Roman"/>
                        <a:ea typeface="Times New Roman"/>
                        <a:cs typeface="Times New Roman"/>
                      </a:endParaRPr>
                    </a:p>
                  </a:txBody>
                  <a:tcPr marL="68575" marR="68575" marT="0" marB="0"/>
                </a:tc>
                <a:tc>
                  <a:txBody>
                    <a:bodyPr/>
                    <a:lstStyle/>
                    <a:p>
                      <a:pPr marL="0" algn="r"/>
                      <a:r>
                        <a:rPr lang="ru-RU" sz="1500" dirty="0">
                          <a:effectLst/>
                        </a:rPr>
                        <a:t>-</a:t>
                      </a:r>
                      <a:endParaRPr lang="ru-RU" sz="1500" dirty="0">
                        <a:effectLst/>
                        <a:latin typeface="Times New Roman"/>
                        <a:ea typeface="Times New Roman"/>
                        <a:cs typeface="Times New Roman"/>
                      </a:endParaRPr>
                    </a:p>
                  </a:txBody>
                  <a:tcPr marL="68575" marR="68575" marT="0" marB="0"/>
                </a:tc>
              </a:tr>
            </a:tbl>
          </a:graphicData>
        </a:graphic>
      </p:graphicFrame>
      <p:sp>
        <p:nvSpPr>
          <p:cNvPr id="3" name="Прямоугольник 2"/>
          <p:cNvSpPr/>
          <p:nvPr/>
        </p:nvSpPr>
        <p:spPr>
          <a:xfrm>
            <a:off x="749594" y="44507"/>
            <a:ext cx="9671654" cy="954107"/>
          </a:xfrm>
          <a:prstGeom prst="rect">
            <a:avLst/>
          </a:prstGeom>
        </p:spPr>
        <p:txBody>
          <a:bodyPr wrap="square">
            <a:spAutoFit/>
          </a:bodyPr>
          <a:lstStyle/>
          <a:p>
            <a:pPr algn="ctr"/>
            <a:r>
              <a:rPr lang="ru-RU" sz="2800" b="1" dirty="0" smtClean="0"/>
              <a:t>Формат </a:t>
            </a:r>
            <a:r>
              <a:rPr lang="ru-RU" sz="2800" b="1" dirty="0"/>
              <a:t>бюджета доходов и расходов акционерного предприятия на предстоящий </a:t>
            </a:r>
            <a:r>
              <a:rPr lang="ru-RU" sz="2800" b="1" dirty="0" smtClean="0"/>
              <a:t>год, тыс.тг</a:t>
            </a:r>
            <a:endParaRPr lang="ru-RU" sz="2800" b="1" dirty="0"/>
          </a:p>
        </p:txBody>
      </p:sp>
    </p:spTree>
    <p:extLst>
      <p:ext uri="{BB962C8B-B14F-4D97-AF65-F5344CB8AC3E}">
        <p14:creationId xmlns:p14="http://schemas.microsoft.com/office/powerpoint/2010/main" val="1806718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61d65211295c48f10a6d890cc626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24" y="95350"/>
            <a:ext cx="11227696" cy="664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7211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biblio.ru/book/bib/Sinergia/financ-managment/sg.files/image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69" y="1103734"/>
            <a:ext cx="11024731" cy="5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512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61d65211295c48f10a6d890cc626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24" y="95350"/>
            <a:ext cx="11227696" cy="664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5915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7" name="Заголовок 1"/>
          <p:cNvSpPr txBox="1">
            <a:spLocks/>
          </p:cNvSpPr>
          <p:nvPr/>
        </p:nvSpPr>
        <p:spPr>
          <a:xfrm>
            <a:off x="294963" y="454955"/>
            <a:ext cx="11442076" cy="607851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ru-RU" b="1" dirty="0" smtClean="0"/>
              <a:t>Вопросы по теме:</a:t>
            </a:r>
          </a:p>
          <a:p>
            <a:pPr marL="742950" lvl="0" indent="-742950" algn="l">
              <a:buFont typeface="+mj-lt"/>
              <a:buAutoNum type="arabicPeriod"/>
            </a:pPr>
            <a:r>
              <a:rPr lang="ru-RU" dirty="0" smtClean="0"/>
              <a:t>Понятие </a:t>
            </a:r>
            <a:r>
              <a:rPr lang="ru-RU" dirty="0"/>
              <a:t>и сущность корпоративного управления: система  корпоративного управления и её элементы.</a:t>
            </a:r>
          </a:p>
          <a:p>
            <a:pPr marL="742950" lvl="0" indent="-742950" algn="l">
              <a:buFont typeface="+mj-lt"/>
              <a:buAutoNum type="arabicPeriod"/>
            </a:pPr>
            <a:r>
              <a:rPr lang="ru-RU" dirty="0"/>
              <a:t>Акционеры мажоритарные и миноритарные, их особенности и конфликты корпоративных интересов.</a:t>
            </a:r>
          </a:p>
          <a:p>
            <a:pPr marL="742950" lvl="0" indent="-742950" algn="l">
              <a:buFont typeface="+mj-lt"/>
              <a:buAutoNum type="arabicPeriod"/>
            </a:pPr>
            <a:r>
              <a:rPr lang="ru-RU" dirty="0"/>
              <a:t>Корпоративные миссия, отчетность, культура, этика и конфликты. Финансовая стратегия корпораций.</a:t>
            </a:r>
          </a:p>
          <a:p>
            <a:pPr marL="742950" lvl="0" indent="-742950" algn="l">
              <a:buFont typeface="+mj-lt"/>
              <a:buAutoNum type="arabicPeriod"/>
            </a:pPr>
            <a:r>
              <a:rPr lang="ru-RU" dirty="0"/>
              <a:t>Финансовая информация и корпоративная отчетность. Внутренние и внешние пользователи финансовой информации. </a:t>
            </a:r>
          </a:p>
          <a:p>
            <a:pPr marL="742950" lvl="0" indent="-742950" algn="l">
              <a:buFont typeface="+mj-lt"/>
              <a:buAutoNum type="arabicPeriod"/>
            </a:pPr>
            <a:r>
              <a:rPr lang="ru-RU" dirty="0"/>
              <a:t>Годовой отчет корпорации и его основные разделы. Система раскрытия финансовой информации. </a:t>
            </a:r>
          </a:p>
          <a:p>
            <a:pPr marL="742950" lvl="0" indent="-742950" algn="l">
              <a:buFont typeface="+mj-lt"/>
              <a:buAutoNum type="arabicPeriod"/>
            </a:pPr>
            <a:r>
              <a:rPr lang="ru-RU" dirty="0"/>
              <a:t>Организация управления финансами корпораций, задачи финансовых служб, функциональные обязанности подразделений.</a:t>
            </a:r>
          </a:p>
        </p:txBody>
      </p:sp>
      <p:sp>
        <p:nvSpPr>
          <p:cNvPr id="12" name="Заголовок 1"/>
          <p:cNvSpPr txBox="1">
            <a:spLocks/>
          </p:cNvSpPr>
          <p:nvPr/>
        </p:nvSpPr>
        <p:spPr>
          <a:xfrm>
            <a:off x="7214129" y="4103076"/>
            <a:ext cx="5692270" cy="3176119"/>
          </a:xfrm>
          <a:prstGeom prst="rect">
            <a:avLst/>
          </a:prstGeom>
          <a:solidFill>
            <a:schemeClr val="accent5">
              <a:lumMod val="40000"/>
              <a:lumOff val="60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latin typeface="Times New Roman" pitchFamily="18" charset="0"/>
                <a:cs typeface="Times New Roman" pitchFamily="18" charset="0"/>
              </a:rPr>
              <a:t>Соедините </a:t>
            </a:r>
            <a:r>
              <a:rPr lang="ru-RU" b="1" dirty="0">
                <a:latin typeface="Times New Roman" pitchFamily="18" charset="0"/>
                <a:cs typeface="Times New Roman" pitchFamily="18" charset="0"/>
              </a:rPr>
              <a:t>4 точки тремя </a:t>
            </a:r>
            <a:r>
              <a:rPr lang="ru-RU" b="1" dirty="0" smtClean="0">
                <a:latin typeface="Times New Roman" pitchFamily="18" charset="0"/>
                <a:cs typeface="Times New Roman" pitchFamily="18" charset="0"/>
              </a:rPr>
              <a:t>линиями!</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(выход </a:t>
            </a:r>
            <a:r>
              <a:rPr lang="ru-RU" b="1" dirty="0">
                <a:latin typeface="Times New Roman" pitchFamily="18" charset="0"/>
                <a:cs typeface="Times New Roman" pitchFamily="18" charset="0"/>
              </a:rPr>
              <a:t>из </a:t>
            </a:r>
            <a:r>
              <a:rPr lang="ru-RU" b="1" dirty="0" smtClean="0">
                <a:latin typeface="Times New Roman" pitchFamily="18" charset="0"/>
                <a:cs typeface="Times New Roman" pitchFamily="18" charset="0"/>
              </a:rPr>
              <a:t>квадрата)</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986876632"/>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94963" y="2985795"/>
            <a:ext cx="11442076" cy="119431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latin typeface="Times New Roman" pitchFamily="18" charset="0"/>
                <a:cs typeface="Times New Roman" pitchFamily="18" charset="0"/>
              </a:rPr>
              <a:t>Спасибо за внимание!</a:t>
            </a:r>
            <a:endParaRPr lang="ru-RU" dirty="0" smtClean="0">
              <a:latin typeface="Times New Roman" pitchFamily="18" charset="0"/>
              <a:cs typeface="Times New Roman" pitchFamily="18" charset="0"/>
            </a:endParaRPr>
          </a:p>
        </p:txBody>
      </p:sp>
      <p:cxnSp>
        <p:nvCxnSpPr>
          <p:cNvPr id="9" name="Straight Connector 15"/>
          <p:cNvCxnSpPr/>
          <p:nvPr/>
        </p:nvCxnSpPr>
        <p:spPr>
          <a:xfrm>
            <a:off x="452079" y="817528"/>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446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1703</TotalTime>
  <Words>5576</Words>
  <Application>Microsoft Office PowerPoint</Application>
  <PresentationFormat>Широкоэкранный</PresentationFormat>
  <Paragraphs>699</Paragraphs>
  <Slides>93</Slides>
  <Notes>43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93</vt:i4>
      </vt:variant>
    </vt:vector>
  </HeadingPairs>
  <TitlesOfParts>
    <vt:vector size="102" baseType="lpstr">
      <vt:lpstr>Arial</vt:lpstr>
      <vt:lpstr>Arial Narrow</vt:lpstr>
      <vt:lpstr>Bookman Old Style</vt:lpstr>
      <vt:lpstr>Calibri</vt:lpstr>
      <vt:lpstr>Calibri Light</vt:lpstr>
      <vt:lpstr>Symbol</vt:lpstr>
      <vt:lpstr>Times New Roman</vt:lpstr>
      <vt:lpstr>Wingdings</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Корпоративное управление: ключевые понятия и основные проблемы: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Модели корпоративного управления.</vt:lpstr>
      <vt:lpstr>Модели корпоративного управления.</vt:lpstr>
      <vt:lpstr>КРИТИКА МОДЕЛИ А-А</vt:lpstr>
      <vt:lpstr>Модели корпоративного управления.</vt:lpstr>
      <vt:lpstr>Модели корпоративного управления.</vt:lpstr>
      <vt:lpstr>Презентация PowerPoint</vt:lpstr>
      <vt:lpstr>Связь между структурой собственности и результатами деятельности предприятий.</vt:lpstr>
      <vt:lpstr>Уровень концентрации капитала: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СОВЕТ ДИРЕКТОРОВ</vt:lpstr>
      <vt:lpstr>Функции совета директоров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ЭВОЛЮЦИЯ КОНФЛИКТА КОРПОРАТИВНЫХ ИНТЕРЕСОВ</vt:lpstr>
      <vt:lpstr>ЭВОЛЮЦИЯ КОНФЛИКТА КОРПОРАТИВНЫХ ИНТЕРЕСОВ</vt:lpstr>
      <vt:lpstr>ЭВОЛЮЦИЯ КОНФЛИКТА КОРПОРАТИВНЫХ ИНТЕРЕСОВ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2016</dc:title>
  <dc:creator>John Custer</dc:creator>
  <cp:lastModifiedBy>Кукиев Абай</cp:lastModifiedBy>
  <cp:revision>128</cp:revision>
  <dcterms:created xsi:type="dcterms:W3CDTF">2016-03-13T21:05:59Z</dcterms:created>
  <dcterms:modified xsi:type="dcterms:W3CDTF">2019-10-24T09:15:17Z</dcterms:modified>
</cp:coreProperties>
</file>